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Raleway SemiBold"/>
      <p:regular r:id="rId93"/>
      <p:bold r:id="rId94"/>
      <p:italic r:id="rId95"/>
      <p:boldItalic r:id="rId96"/>
    </p:embeddedFont>
    <p:embeddedFont>
      <p:font typeface="Raleway"/>
      <p:regular r:id="rId97"/>
      <p:bold r:id="rId98"/>
      <p:italic r:id="rId99"/>
      <p:boldItalic r:id="rId100"/>
    </p:embeddedFont>
    <p:embeddedFont>
      <p:font typeface="Roboto"/>
      <p:regular r:id="rId101"/>
      <p:bold r:id="rId102"/>
      <p:italic r:id="rId103"/>
      <p:boldItalic r:id="rId104"/>
    </p:embeddedFont>
    <p:embeddedFont>
      <p:font typeface="Lora"/>
      <p:regular r:id="rId105"/>
      <p:bold r:id="rId106"/>
      <p:italic r:id="rId107"/>
      <p:boldItalic r:id="rId108"/>
    </p:embeddedFont>
    <p:embeddedFont>
      <p:font typeface="Raleway Medium"/>
      <p:regular r:id="rId109"/>
      <p:bold r:id="rId110"/>
      <p:italic r:id="rId111"/>
      <p:boldItalic r:id="rId112"/>
    </p:embeddedFont>
    <p:embeddedFont>
      <p:font typeface="Quattrocento Sans"/>
      <p:regular r:id="rId113"/>
      <p:bold r:id="rId114"/>
      <p:italic r:id="rId115"/>
      <p:boldItalic r:id="rId116"/>
    </p:embeddedFont>
    <p:embeddedFont>
      <p:font typeface="Proxima Nova Semibold"/>
      <p:regular r:id="rId117"/>
      <p:bold r:id="rId118"/>
      <p:boldItalic r:id="rId119"/>
    </p:embeddedFont>
    <p:embeddedFont>
      <p:font typeface="Barlow Light"/>
      <p:regular r:id="rId120"/>
      <p:bold r:id="rId121"/>
      <p:italic r:id="rId122"/>
      <p:boldItalic r:id="rId123"/>
    </p:embeddedFont>
    <p:embeddedFont>
      <p:font typeface="Barlow"/>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Lora-italic.fntdata"/><Relationship Id="rId106" Type="http://schemas.openxmlformats.org/officeDocument/2006/relationships/font" Target="fonts/Lora-bold.fntdata"/><Relationship Id="rId105" Type="http://schemas.openxmlformats.org/officeDocument/2006/relationships/font" Target="fonts/Lora-regular.fntdata"/><Relationship Id="rId104" Type="http://schemas.openxmlformats.org/officeDocument/2006/relationships/font" Target="fonts/Roboto-boldItalic.fntdata"/><Relationship Id="rId109" Type="http://schemas.openxmlformats.org/officeDocument/2006/relationships/font" Target="fonts/RalewayMedium-regular.fntdata"/><Relationship Id="rId108" Type="http://schemas.openxmlformats.org/officeDocument/2006/relationships/font" Target="fonts/Lora-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font" Target="fonts/Raleway-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schemas.openxmlformats.org/officeDocument/2006/relationships/font" Target="fonts/Barlow-boldItalic.fntdata"/><Relationship Id="rId126" Type="http://schemas.openxmlformats.org/officeDocument/2006/relationships/font" Target="fonts/Barlow-italic.fntdata"/><Relationship Id="rId26" Type="http://schemas.openxmlformats.org/officeDocument/2006/relationships/slide" Target="slides/slide21.xml"/><Relationship Id="rId121" Type="http://schemas.openxmlformats.org/officeDocument/2006/relationships/font" Target="fonts/BarlowLight-bold.fntdata"/><Relationship Id="rId25" Type="http://schemas.openxmlformats.org/officeDocument/2006/relationships/slide" Target="slides/slide20.xml"/><Relationship Id="rId120" Type="http://schemas.openxmlformats.org/officeDocument/2006/relationships/font" Target="fonts/BarlowLight-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Barlow-bold.fntdata"/><Relationship Id="rId29" Type="http://schemas.openxmlformats.org/officeDocument/2006/relationships/slide" Target="slides/slide24.xml"/><Relationship Id="rId124" Type="http://schemas.openxmlformats.org/officeDocument/2006/relationships/font" Target="fonts/Barlow-regular.fntdata"/><Relationship Id="rId123" Type="http://schemas.openxmlformats.org/officeDocument/2006/relationships/font" Target="fonts/BarlowLight-boldItalic.fntdata"/><Relationship Id="rId122" Type="http://schemas.openxmlformats.org/officeDocument/2006/relationships/font" Target="fonts/BarlowLight-italic.fntdata"/><Relationship Id="rId95" Type="http://schemas.openxmlformats.org/officeDocument/2006/relationships/font" Target="fonts/RalewaySemiBold-italic.fntdata"/><Relationship Id="rId94" Type="http://schemas.openxmlformats.org/officeDocument/2006/relationships/font" Target="fonts/RalewaySemiBold-bold.fntdata"/><Relationship Id="rId97" Type="http://schemas.openxmlformats.org/officeDocument/2006/relationships/font" Target="fonts/Raleway-regular.fntdata"/><Relationship Id="rId96" Type="http://schemas.openxmlformats.org/officeDocument/2006/relationships/font" Target="fonts/RalewaySemiBold-boldItalic.fntdata"/><Relationship Id="rId11" Type="http://schemas.openxmlformats.org/officeDocument/2006/relationships/slide" Target="slides/slide6.xml"/><Relationship Id="rId99" Type="http://schemas.openxmlformats.org/officeDocument/2006/relationships/font" Target="fonts/Raleway-italic.fntdata"/><Relationship Id="rId10" Type="http://schemas.openxmlformats.org/officeDocument/2006/relationships/slide" Target="slides/slide5.xml"/><Relationship Id="rId98" Type="http://schemas.openxmlformats.org/officeDocument/2006/relationships/font" Target="fonts/Raleway-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alewaySemiBold-regular.fntdata"/><Relationship Id="rId92" Type="http://schemas.openxmlformats.org/officeDocument/2006/relationships/slide" Target="slides/slide87.xml"/><Relationship Id="rId118" Type="http://schemas.openxmlformats.org/officeDocument/2006/relationships/font" Target="fonts/ProximaNovaSemibold-bold.fntdata"/><Relationship Id="rId117" Type="http://schemas.openxmlformats.org/officeDocument/2006/relationships/font" Target="fonts/ProximaNovaSemibold-regular.fntdata"/><Relationship Id="rId116" Type="http://schemas.openxmlformats.org/officeDocument/2006/relationships/font" Target="fonts/QuattrocentoSans-boldItalic.fntdata"/><Relationship Id="rId115" Type="http://schemas.openxmlformats.org/officeDocument/2006/relationships/font" Target="fonts/QuattrocentoSans-italic.fntdata"/><Relationship Id="rId119" Type="http://schemas.openxmlformats.org/officeDocument/2006/relationships/font" Target="fonts/ProximaNovaSemibold-boldItalic.fntdata"/><Relationship Id="rId15" Type="http://schemas.openxmlformats.org/officeDocument/2006/relationships/slide" Target="slides/slide10.xml"/><Relationship Id="rId110" Type="http://schemas.openxmlformats.org/officeDocument/2006/relationships/font" Target="fonts/RalewayMedium-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QuattrocentoSans-bold.fntdata"/><Relationship Id="rId18" Type="http://schemas.openxmlformats.org/officeDocument/2006/relationships/slide" Target="slides/slide13.xml"/><Relationship Id="rId113" Type="http://schemas.openxmlformats.org/officeDocument/2006/relationships/font" Target="fonts/QuattrocentoSans-regular.fntdata"/><Relationship Id="rId112" Type="http://schemas.openxmlformats.org/officeDocument/2006/relationships/font" Target="fonts/RalewayMedium-boldItalic.fntdata"/><Relationship Id="rId111" Type="http://schemas.openxmlformats.org/officeDocument/2006/relationships/font" Target="fonts/RalewayMedium-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HTML" TargetMode="External"/><Relationship Id="rId3" Type="http://schemas.openxmlformats.org/officeDocument/2006/relationships/hyperlink" Target="https://developer.mozilla.org/en-US/docs/Glossary/CS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JavaScrip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hatwg.org/" TargetMode="External"/><Relationship Id="rId3" Type="http://schemas.openxmlformats.org/officeDocument/2006/relationships/hyperlink" Target="https://www.ecma-international.org/" TargetMode="External"/><Relationship Id="rId4" Type="http://schemas.openxmlformats.org/officeDocument/2006/relationships/hyperlink" Target="https://www.khronos.org/" TargetMode="External"/><Relationship Id="rId11" Type="http://schemas.openxmlformats.org/officeDocument/2006/relationships/hyperlink" Target="https://www.w3.org/Consortium/facts" TargetMode="External"/><Relationship Id="rId10" Type="http://schemas.openxmlformats.org/officeDocument/2006/relationships/hyperlink" Target="https://www.w3.org/People/Jeff/" TargetMode="External"/><Relationship Id="rId12" Type="http://schemas.openxmlformats.org/officeDocument/2006/relationships/hyperlink" Target="https://www.w3.org/TR/" TargetMode="External"/><Relationship Id="rId9" Type="http://schemas.openxmlformats.org/officeDocument/2006/relationships/hyperlink" Target="https://www.w3.org/People/Berners-Lee/" TargetMode="External"/><Relationship Id="rId5" Type="http://schemas.openxmlformats.org/officeDocument/2006/relationships/hyperlink" Target="https://www.w3.org/" TargetMode="External"/><Relationship Id="rId6" Type="http://schemas.openxmlformats.org/officeDocument/2006/relationships/hyperlink" Target="https://www.w3.org/Consortium/Member/List" TargetMode="External"/><Relationship Id="rId7" Type="http://schemas.openxmlformats.org/officeDocument/2006/relationships/hyperlink" Target="https://www.w3.org/People/" TargetMode="External"/><Relationship Id="rId8" Type="http://schemas.openxmlformats.org/officeDocument/2006/relationships/hyperlink" Target="https://www.w3.org/standard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standards/webdesign/graphics" TargetMode="External"/><Relationship Id="rId3" Type="http://schemas.openxmlformats.org/officeDocument/2006/relationships/hyperlink" Target="https://www.w3.org/standards/webdesign/scrip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fo.cern.ch/hypertext/WWW/TheProject.html" TargetMode="External"/><Relationship Id="rId3" Type="http://schemas.openxmlformats.org/officeDocument/2006/relationships/hyperlink" Target="https://swabtheworld.com/en/" TargetMode="External"/><Relationship Id="rId4" Type="http://schemas.openxmlformats.org/officeDocument/2006/relationships/hyperlink" Target="https://spotify.design/" TargetMode="External"/><Relationship Id="rId5" Type="http://schemas.openxmlformats.org/officeDocument/2006/relationships/hyperlink" Target="https://www.amazon.co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html401/struct/global.html#version-info" TargetMode="External"/><Relationship Id="rId3" Type="http://schemas.openxmlformats.org/officeDocument/2006/relationships/hyperlink" Target="https://www.w3.org/TR/html401/struct/global.html#edef-HEA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Element" TargetMode="External"/><Relationship Id="rId3" Type="http://schemas.openxmlformats.org/officeDocument/2006/relationships/hyperlink" Target="https://developer.mozilla.org/en-US/docs/Glossary/Tag" TargetMode="External"/><Relationship Id="rId4" Type="http://schemas.openxmlformats.org/officeDocument/2006/relationships/hyperlink" Target="https://developer.mozilla.org/en-US/docs/Web/HTML/Element/im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tags/tag_doctype.asp" TargetMode="External"/><Relationship Id="rId3" Type="http://schemas.openxmlformats.org/officeDocument/2006/relationships/hyperlink" Target="https://www.w3schools.com/tags/tag_title.asp" TargetMode="External"/><Relationship Id="rId4" Type="http://schemas.openxmlformats.org/officeDocument/2006/relationships/hyperlink" Target="https://www.w3schools.com/tags/tag_style.asp" TargetMode="External"/><Relationship Id="rId9" Type="http://schemas.openxmlformats.org/officeDocument/2006/relationships/hyperlink" Target="https://www.w3schools.com/tags/tag_noscript.asp" TargetMode="External"/><Relationship Id="rId5" Type="http://schemas.openxmlformats.org/officeDocument/2006/relationships/hyperlink" Target="https://www.w3schools.com/tags/tag_base.asp" TargetMode="External"/><Relationship Id="rId6" Type="http://schemas.openxmlformats.org/officeDocument/2006/relationships/hyperlink" Target="https://www.w3schools.com/tags/tag_link.asp" TargetMode="External"/><Relationship Id="rId7" Type="http://schemas.openxmlformats.org/officeDocument/2006/relationships/hyperlink" Target="https://www.w3schools.com/tags/tag_meta.asp" TargetMode="External"/><Relationship Id="rId8" Type="http://schemas.openxmlformats.org/officeDocument/2006/relationships/hyperlink" Target="https://www.w3schools.com/tags/tag_script.asp"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1" Type="http://schemas.openxmlformats.org/officeDocument/2006/relationships/hyperlink" Target="https://developer.mozilla.org/en-US/docs/Glossary/Metadata" TargetMode="External"/><Relationship Id="rId10" Type="http://schemas.openxmlformats.org/officeDocument/2006/relationships/hyperlink" Target="https://developer.mozilla.org/en-US/docs/Web/HTML/Element/meta" TargetMode="External"/><Relationship Id="rId13" Type="http://schemas.openxmlformats.org/officeDocument/2006/relationships/hyperlink" Target="https://developer.mozilla.org/en-US/docs/Web/HTML/Element/link" TargetMode="External"/><Relationship Id="rId12" Type="http://schemas.openxmlformats.org/officeDocument/2006/relationships/hyperlink" Target="https://developer.mozilla.org/en-US/docs/Web/HTML/Element/base" TargetMode="External"/><Relationship Id="rId1" Type="http://schemas.openxmlformats.org/officeDocument/2006/relationships/notesMaster" Target="../notesMasters/notesMaster1.xml"/><Relationship Id="rId2" Type="http://schemas.openxmlformats.org/officeDocument/2006/relationships/hyperlink" Target="https://developer.mozilla.org/en-US/docs/Web/HTML/Element/base" TargetMode="External"/><Relationship Id="rId3" Type="http://schemas.openxmlformats.org/officeDocument/2006/relationships/hyperlink" Target="https://developer.mozilla.org/en-US/docs/Web/HTML/Element/head" TargetMode="External"/><Relationship Id="rId4" Type="http://schemas.openxmlformats.org/officeDocument/2006/relationships/hyperlink" Target="https://developer.mozilla.org/en-US/docs/Glossary/metadata" TargetMode="External"/><Relationship Id="rId9" Type="http://schemas.openxmlformats.org/officeDocument/2006/relationships/hyperlink" Target="https://developer.mozilla.org/en-US/docs/Glossary/CSS" TargetMode="External"/><Relationship Id="rId15" Type="http://schemas.openxmlformats.org/officeDocument/2006/relationships/hyperlink" Target="https://developer.mozilla.org/en-US/docs/Web/HTML/Element/style" TargetMode="External"/><Relationship Id="rId14" Type="http://schemas.openxmlformats.org/officeDocument/2006/relationships/hyperlink" Target="https://developer.mozilla.org/en-US/docs/Web/HTML/Element/script" TargetMode="External"/><Relationship Id="rId17" Type="http://schemas.openxmlformats.org/officeDocument/2006/relationships/hyperlink" Target="https://developer.mozilla.org/en-US/docs/Web/HTML/Element/style" TargetMode="External"/><Relationship Id="rId16" Type="http://schemas.openxmlformats.org/officeDocument/2006/relationships/hyperlink" Target="https://developer.mozilla.org/en-US/docs/Web/HTML/Element/title" TargetMode="External"/><Relationship Id="rId5" Type="http://schemas.openxmlformats.org/officeDocument/2006/relationships/hyperlink" Target="https://developer.mozilla.org/en-US/docs/Web/HTML/Element/title" TargetMode="External"/><Relationship Id="rId19" Type="http://schemas.openxmlformats.org/officeDocument/2006/relationships/hyperlink" Target="https://developer.mozilla.org/en-US/docs/Glossary/Browser" TargetMode="External"/><Relationship Id="rId6" Type="http://schemas.openxmlformats.org/officeDocument/2006/relationships/hyperlink" Target="https://developer.mozilla.org/en-US/docs/Web/HTML/Element/script" TargetMode="External"/><Relationship Id="rId18" Type="http://schemas.openxmlformats.org/officeDocument/2006/relationships/hyperlink" Target="https://developer.mozilla.org/en-US/docs/Web/HTML/Element/title" TargetMode="External"/><Relationship Id="rId7" Type="http://schemas.openxmlformats.org/officeDocument/2006/relationships/hyperlink" Target="https://developer.mozilla.org/en-US/docs/Web/HTML/Element/style" TargetMode="External"/><Relationship Id="rId8" Type="http://schemas.openxmlformats.org/officeDocument/2006/relationships/hyperlink" Target="https://developer.mozilla.org/en-US/docs/Web/HTML/Element/link"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tml.spec.whatwg.org/multipage/" TargetMode="External"/><Relationship Id="rId3" Type="http://schemas.openxmlformats.org/officeDocument/2006/relationships/hyperlink" Target="https://developer.mozilla.org/en-US/docs/Web/HTML/Element/audio" TargetMode="External"/><Relationship Id="rId4" Type="http://schemas.openxmlformats.org/officeDocument/2006/relationships/hyperlink" Target="https://developer.mozilla.org/en-US/docs/Web/HTML/Element/hr" TargetMode="External"/><Relationship Id="rId5" Type="http://schemas.openxmlformats.org/officeDocument/2006/relationships/hyperlink" Target="https://developer.mozilla.org/en-US/docs/Glossary/Empty_element"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Attributes"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tml.com/tags/comment-tag/#ixzz7IsMEDWTg"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Element" TargetMode="External"/><Relationship Id="rId3" Type="http://schemas.openxmlformats.org/officeDocument/2006/relationships/hyperlink" Target="https://developer.mozilla.org/en-US/docs/Glossary/Tag"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679df2a7b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679df2a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73ac694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873ac694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chemeClr val="lt1"/>
                </a:highlight>
                <a:latin typeface="Roboto"/>
                <a:ea typeface="Roboto"/>
                <a:cs typeface="Roboto"/>
                <a:sym typeface="Roboto"/>
              </a:rPr>
              <a:t>Let's see what is meant by Hypertext Markup Language, and Web page.</a:t>
            </a:r>
            <a:endParaRPr sz="18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800">
                <a:solidFill>
                  <a:srgbClr val="333333"/>
                </a:solidFill>
                <a:highlight>
                  <a:schemeClr val="lt1"/>
                </a:highlight>
                <a:latin typeface="Roboto"/>
                <a:ea typeface="Roboto"/>
                <a:cs typeface="Roboto"/>
                <a:sym typeface="Roboto"/>
              </a:rPr>
              <a:t>Hyper Text:</a:t>
            </a:r>
            <a:r>
              <a:rPr lang="en-US" sz="1800">
                <a:solidFill>
                  <a:srgbClr val="333333"/>
                </a:solidFill>
                <a:highlight>
                  <a:schemeClr val="lt1"/>
                </a:highlight>
                <a:latin typeface="Roboto"/>
                <a:ea typeface="Roboto"/>
                <a:cs typeface="Roboto"/>
                <a:sym typeface="Roboto"/>
              </a:rPr>
              <a:t> HyperText simply means "Text within Text." A text has a link within it, is a hypertext. Whenever you click on a link which brings you to a new webpage, you have clicked on a hypertext. HyperText is a way to link two or more web pages (HTML documents) with each other.</a:t>
            </a:r>
            <a:endParaRPr sz="1800">
              <a:solidFill>
                <a:srgbClr val="333333"/>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1800">
                <a:solidFill>
                  <a:srgbClr val="333333"/>
                </a:solidFill>
                <a:highlight>
                  <a:schemeClr val="lt1"/>
                </a:highlight>
                <a:latin typeface="Roboto"/>
                <a:ea typeface="Roboto"/>
                <a:cs typeface="Roboto"/>
                <a:sym typeface="Roboto"/>
              </a:rPr>
              <a:t>Markup language:</a:t>
            </a:r>
            <a:r>
              <a:rPr lang="en-US" sz="1800">
                <a:solidFill>
                  <a:srgbClr val="333333"/>
                </a:solidFill>
                <a:highlight>
                  <a:schemeClr val="lt1"/>
                </a:highlight>
                <a:latin typeface="Roboto"/>
                <a:ea typeface="Roboto"/>
                <a:cs typeface="Roboto"/>
                <a:sym typeface="Roboto"/>
              </a:rPr>
              <a:t> A markup language is a computer language that is used to apply layout and formatting conventions to a text document. Markup language makes text more interactive and dynamic. It can turn text into images, tables, links, etc.</a:t>
            </a:r>
            <a:endParaRPr sz="1800">
              <a:solidFill>
                <a:srgbClr val="333333"/>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1800">
                <a:solidFill>
                  <a:srgbClr val="333333"/>
                </a:solidFill>
                <a:highlight>
                  <a:schemeClr val="lt1"/>
                </a:highlight>
                <a:latin typeface="Roboto"/>
                <a:ea typeface="Roboto"/>
                <a:cs typeface="Roboto"/>
                <a:sym typeface="Roboto"/>
              </a:rPr>
              <a:t>Web Page:</a:t>
            </a:r>
            <a:r>
              <a:rPr lang="en-US" sz="1800">
                <a:solidFill>
                  <a:srgbClr val="333333"/>
                </a:solidFill>
                <a:highlight>
                  <a:schemeClr val="lt1"/>
                </a:highlight>
                <a:latin typeface="Roboto"/>
                <a:ea typeface="Roboto"/>
                <a:cs typeface="Roboto"/>
                <a:sym typeface="Roboto"/>
              </a:rPr>
              <a:t> A web page is a document which is commonly written in HTML and translated by a web browser. A web page can be identified by entering an URL and can be of the static or dynamic type. </a:t>
            </a:r>
            <a:r>
              <a:rPr b="1" lang="en-US" sz="1800">
                <a:solidFill>
                  <a:srgbClr val="333333"/>
                </a:solidFill>
                <a:highlight>
                  <a:schemeClr val="lt1"/>
                </a:highlight>
                <a:latin typeface="Roboto"/>
                <a:ea typeface="Roboto"/>
                <a:cs typeface="Roboto"/>
                <a:sym typeface="Roboto"/>
              </a:rPr>
              <a:t>With the help of HTML only, we can create static web pages</a:t>
            </a:r>
            <a:r>
              <a:rPr lang="en-US" sz="1800">
                <a:solidFill>
                  <a:srgbClr val="333333"/>
                </a:solidFill>
                <a:highlight>
                  <a:schemeClr val="lt1"/>
                </a:highlight>
                <a:latin typeface="Roboto"/>
                <a:ea typeface="Roboto"/>
                <a:cs typeface="Roboto"/>
                <a:sym typeface="Roboto"/>
              </a:rPr>
              <a:t>.</a:t>
            </a:r>
            <a:endParaRPr sz="1800">
              <a:solidFill>
                <a:srgbClr val="333333"/>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chemeClr val="lt1"/>
                </a:highlight>
                <a:latin typeface="Roboto"/>
                <a:ea typeface="Roboto"/>
                <a:cs typeface="Roboto"/>
                <a:sym typeface="Roboto"/>
              </a:rPr>
              <a:t>Hence, HTML is a markup language which is used for creating attractive web pages with the help of styling, and which looks in a nice format on a web browser. An HTML document is made of many HTML tags and each HTML tag contains different content.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50"/>
              <a:t>—--------------------------------</a:t>
            </a:r>
            <a:endParaRPr sz="1350"/>
          </a:p>
          <a:p>
            <a:pPr indent="0" lvl="0" marL="0" rtl="0" algn="l">
              <a:lnSpc>
                <a:spcPct val="115000"/>
              </a:lnSpc>
              <a:spcBef>
                <a:spcPts val="800"/>
              </a:spcBef>
              <a:spcAft>
                <a:spcPts val="0"/>
              </a:spcAft>
              <a:buClr>
                <a:schemeClr val="dk1"/>
              </a:buClr>
              <a:buSzPts val="1100"/>
              <a:buFont typeface="Arial"/>
              <a:buNone/>
            </a:pPr>
            <a:r>
              <a:rPr lang="en-US" sz="1350"/>
              <a:t>Html, the markup language, is the system used in the preparation of web pages. Html, which is not a programming language, is used in the creation of websites that we use on our computers.</a:t>
            </a:r>
            <a:endParaRPr sz="1350"/>
          </a:p>
          <a:p>
            <a:pPr indent="0" lvl="0" marL="0" rtl="0" algn="l">
              <a:lnSpc>
                <a:spcPct val="115000"/>
              </a:lnSpc>
              <a:spcBef>
                <a:spcPts val="800"/>
              </a:spcBef>
              <a:spcAft>
                <a:spcPts val="0"/>
              </a:spcAft>
              <a:buClr>
                <a:schemeClr val="dk1"/>
              </a:buClr>
              <a:buSzPts val="1100"/>
              <a:buFont typeface="Arial"/>
              <a:buNone/>
            </a:pPr>
            <a:r>
              <a:rPr lang="en-US" sz="1350"/>
              <a:t>Browsers such as Chrome, Safari, Firefox and Opera process html codes and convert these codes into web pages.</a:t>
            </a:r>
            <a:endParaRPr sz="1350"/>
          </a:p>
          <a:p>
            <a:pPr indent="0" lvl="0" marL="0" rtl="0" algn="l">
              <a:lnSpc>
                <a:spcPct val="115000"/>
              </a:lnSpc>
              <a:spcBef>
                <a:spcPts val="800"/>
              </a:spcBef>
              <a:spcAft>
                <a:spcPts val="0"/>
              </a:spcAft>
              <a:buClr>
                <a:schemeClr val="dk1"/>
              </a:buClr>
              <a:buSzPts val="1100"/>
              <a:buFont typeface="Arial"/>
              <a:buNone/>
            </a:pPr>
            <a:r>
              <a:t/>
            </a:r>
            <a:endParaRPr sz="1350"/>
          </a:p>
          <a:p>
            <a:pPr indent="0" lvl="0" marL="0" rtl="0" algn="l">
              <a:lnSpc>
                <a:spcPct val="115000"/>
              </a:lnSpc>
              <a:spcBef>
                <a:spcPts val="800"/>
              </a:spcBef>
              <a:spcAft>
                <a:spcPts val="0"/>
              </a:spcAft>
              <a:buClr>
                <a:schemeClr val="dk1"/>
              </a:buClr>
              <a:buSzPts val="1100"/>
              <a:buFont typeface="Arial"/>
              <a:buNone/>
            </a:pPr>
            <a:r>
              <a:rPr lang="en-US" sz="1350"/>
              <a:t># HTML files are documents that end with an .htm or .html extension. You can view these files using any internet browser (Google Chrome, Safari or Mozilla Firefox, Opera). The browser reads the HTML file and converts it into content that internet users can see.</a:t>
            </a:r>
            <a:endParaRPr sz="1350"/>
          </a:p>
          <a:p>
            <a:pPr indent="0" lvl="0" marL="0" rtl="0" algn="l">
              <a:lnSpc>
                <a:spcPct val="115000"/>
              </a:lnSpc>
              <a:spcBef>
                <a:spcPts val="800"/>
              </a:spcBef>
              <a:spcAft>
                <a:spcPts val="800"/>
              </a:spcAft>
              <a:buNone/>
            </a:pPr>
            <a:r>
              <a:t/>
            </a:r>
            <a:endParaRPr sz="1150">
              <a:solidFill>
                <a:srgbClr val="5D5C5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73ac69437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873ac6943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US" sz="1800">
                <a:highlight>
                  <a:srgbClr val="FFFFFF"/>
                </a:highlight>
              </a:rPr>
              <a:t>It is not necessary to install a program on computers to write html code. HTML pages can be created with a text editor such as wordpad, notepad, atom or word.</a:t>
            </a:r>
            <a:endParaRPr sz="1800">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73ac69437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873ac69437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1800"/>
              <a:t>Many different tools such as Dreamwear, Sublime Text or notepad ++ can be used to make coding easier. We recommend Visual Studio Code as an html editor.</a:t>
            </a:r>
            <a:endParaRPr sz="1800"/>
          </a:p>
          <a:p>
            <a:pPr indent="0" lvl="0" marL="0" marR="0" rtl="0" algn="l">
              <a:lnSpc>
                <a:spcPct val="100000"/>
              </a:lnSpc>
              <a:spcBef>
                <a:spcPts val="0"/>
              </a:spcBef>
              <a:spcAft>
                <a:spcPts val="0"/>
              </a:spcAft>
              <a:buClr>
                <a:schemeClr val="dk1"/>
              </a:buClr>
              <a:buSzPts val="1100"/>
              <a:buFont typeface="Arial"/>
              <a:buNone/>
            </a:pPr>
            <a:r>
              <a:t/>
            </a:r>
            <a:endParaRPr sz="1800"/>
          </a:p>
          <a:p>
            <a:pPr indent="0" lvl="0" marL="0" marR="0" rtl="0" algn="l">
              <a:lnSpc>
                <a:spcPct val="100000"/>
              </a:lnSpc>
              <a:spcBef>
                <a:spcPts val="0"/>
              </a:spcBef>
              <a:spcAft>
                <a:spcPts val="0"/>
              </a:spcAft>
              <a:buClr>
                <a:schemeClr val="dk1"/>
              </a:buClr>
              <a:buSzPts val="1100"/>
              <a:buFont typeface="Arial"/>
              <a:buNone/>
            </a:pPr>
            <a:r>
              <a:rPr lang="en-US" sz="1800"/>
              <a:t>When saving the written html codes, it must be saved </a:t>
            </a:r>
            <a:r>
              <a:rPr lang="en-US" sz="1800">
                <a:solidFill>
                  <a:schemeClr val="dk1"/>
                </a:solidFill>
              </a:rPr>
              <a:t>as htm, xhtml or html</a:t>
            </a:r>
            <a:r>
              <a:rPr lang="en-US" sz="1800"/>
              <a:t> so</a:t>
            </a:r>
            <a:r>
              <a:rPr lang="en-US" sz="1800"/>
              <a:t> that browsers can understand.</a:t>
            </a:r>
            <a:endParaRPr sz="1800"/>
          </a:p>
          <a:p>
            <a:pPr indent="0" lvl="0" marL="0" marR="0" rtl="0" algn="l">
              <a:lnSpc>
                <a:spcPct val="100000"/>
              </a:lnSpc>
              <a:spcBef>
                <a:spcPts val="0"/>
              </a:spcBef>
              <a:spcAft>
                <a:spcPts val="0"/>
              </a:spcAft>
              <a:buClr>
                <a:srgbClr val="000000"/>
              </a:buClr>
              <a:buSzPts val="1400"/>
              <a:buFont typeface="Arial"/>
              <a:buNone/>
            </a:pPr>
            <a:r>
              <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800" u="sng">
                <a:solidFill>
                  <a:srgbClr val="005282"/>
                </a:solidFill>
                <a:highlight>
                  <a:schemeClr val="lt1"/>
                </a:highlight>
                <a:hlinkClick r:id="rId2">
                  <a:extLst>
                    <a:ext uri="{A12FA001-AC4F-418D-AE19-62706E023703}">
                      <ahyp:hlinkClr val="tx"/>
                    </a:ext>
                  </a:extLst>
                </a:hlinkClick>
              </a:rPr>
              <a:t>HTML</a:t>
            </a:r>
            <a:r>
              <a:rPr lang="en-US" sz="1800">
                <a:solidFill>
                  <a:srgbClr val="1B1B1B"/>
                </a:solidFill>
                <a:highlight>
                  <a:schemeClr val="lt1"/>
                </a:highlight>
              </a:rPr>
              <a:t> is the markup language that we use to structure and give meaning to our web content, for example defining paragraphs, headings, and data tables, or embedding images and videos in the page.</a:t>
            </a:r>
            <a:endParaRPr sz="1800">
              <a:solidFill>
                <a:srgbClr val="1B1B1B"/>
              </a:solidFill>
              <a:highlight>
                <a:schemeClr val="lt1"/>
              </a:highlight>
            </a:endParaRPr>
          </a:p>
          <a:p>
            <a:pPr indent="0" lvl="0" marL="0" rtl="0" algn="l">
              <a:lnSpc>
                <a:spcPct val="100000"/>
              </a:lnSpc>
              <a:spcBef>
                <a:spcPts val="1800"/>
              </a:spcBef>
              <a:spcAft>
                <a:spcPts val="0"/>
              </a:spcAft>
              <a:buClr>
                <a:schemeClr val="dk1"/>
              </a:buClr>
              <a:buSzPts val="1100"/>
              <a:buFont typeface="Arial"/>
              <a:buNone/>
            </a:pPr>
            <a:r>
              <a:rPr lang="en-US" sz="1800" u="sng">
                <a:solidFill>
                  <a:srgbClr val="005282"/>
                </a:solidFill>
                <a:highlight>
                  <a:schemeClr val="lt1"/>
                </a:highlight>
                <a:hlinkClick r:id="rId3">
                  <a:extLst>
                    <a:ext uri="{A12FA001-AC4F-418D-AE19-62706E023703}">
                      <ahyp:hlinkClr val="tx"/>
                    </a:ext>
                  </a:extLst>
                </a:hlinkClick>
              </a:rPr>
              <a:t>CSS</a:t>
            </a:r>
            <a:r>
              <a:rPr lang="en-US" sz="1800">
                <a:solidFill>
                  <a:srgbClr val="1B1B1B"/>
                </a:solidFill>
                <a:highlight>
                  <a:schemeClr val="lt1"/>
                </a:highlight>
              </a:rPr>
              <a:t> is a language of style rules that we use to apply styling to our HTML content, for example setting background colors and fonts, and laying out our content in multiple columns.</a:t>
            </a:r>
            <a:endParaRPr sz="1800">
              <a:solidFill>
                <a:srgbClr val="1B1B1B"/>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800">
                <a:highlight>
                  <a:srgbClr val="FFFFFF"/>
                </a:highlight>
              </a:rPr>
              <a:t>We can say, HTML is the text markup language that forms the skeleton of websites, can even work when written into a text document and opened from the browser.</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800">
                <a:highlight>
                  <a:srgbClr val="FFFFFF"/>
                </a:highlight>
              </a:rPr>
              <a:t>CSS (Cascade Style Sheet) gives the shape and image of an HTML document. In other words, CSS is a text sculpting language that saves HTML from being a simple skeleton. Therefore it is of great importance.</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1800">
                <a:highlight>
                  <a:srgbClr val="FFFFFF"/>
                </a:highlight>
              </a:rPr>
              <a:t>Javascript is on the other hand, a programming language. It is used on websites and some game engines. More dynamic web interfaces or calculations can be made with Javascript. Actions such as what to do when a button is pressed, automatic completion when writing a text in a text field are done with Javascript. In addition, operations such as graphing the obtained instant data, mathematical calculations and even making games are also performed with Javascript.</a:t>
            </a:r>
            <a:endParaRPr sz="1800">
              <a:highlight>
                <a:srgbClr val="FFFFFF"/>
              </a:highlight>
            </a:endParaRPr>
          </a:p>
          <a:p>
            <a:pPr indent="0" lvl="0" marL="0" rtl="0" algn="l">
              <a:lnSpc>
                <a:spcPct val="100000"/>
              </a:lnSpc>
              <a:spcBef>
                <a:spcPts val="0"/>
              </a:spcBef>
              <a:spcAft>
                <a:spcPts val="0"/>
              </a:spcAft>
              <a:buSzPts val="1400"/>
              <a:buNone/>
            </a:pPr>
            <a:r>
              <a:t/>
            </a:r>
            <a:endParaRPr sz="1800">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73ac6943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873ac6943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800" u="sng">
                <a:solidFill>
                  <a:srgbClr val="005282"/>
                </a:solidFill>
                <a:highlight>
                  <a:schemeClr val="lt1"/>
                </a:highlight>
                <a:hlinkClick r:id="rId2">
                  <a:extLst>
                    <a:ext uri="{A12FA001-AC4F-418D-AE19-62706E023703}">
                      <ahyp:hlinkClr val="tx"/>
                    </a:ext>
                  </a:extLst>
                </a:hlinkClick>
              </a:rPr>
              <a:t>JavaScript</a:t>
            </a:r>
            <a:r>
              <a:rPr lang="en-US" sz="1800">
                <a:solidFill>
                  <a:srgbClr val="1B1B1B"/>
                </a:solidFill>
                <a:highlight>
                  <a:schemeClr val="lt1"/>
                </a:highlight>
              </a:rPr>
              <a:t> is a scripting language that enables you to create dynamically updating content, control multimedia, animate images, and pretty much everything else.</a:t>
            </a:r>
            <a:endParaRPr sz="1800">
              <a:solidFill>
                <a:schemeClr val="dk1"/>
              </a:solidFill>
            </a:endParaRPr>
          </a:p>
          <a:p>
            <a:pPr indent="0" lvl="0" marL="0" rtl="0" algn="l">
              <a:lnSpc>
                <a:spcPct val="100000"/>
              </a:lnSpc>
              <a:spcBef>
                <a:spcPts val="1800"/>
              </a:spcBef>
              <a:spcAft>
                <a:spcPts val="0"/>
              </a:spcAft>
              <a:buNone/>
            </a:pPr>
            <a:r>
              <a:rPr lang="en-US" sz="1800">
                <a:highlight>
                  <a:srgbClr val="FFFFFF"/>
                </a:highlight>
              </a:rPr>
              <a:t>In short; While HTML enables you to add content to a web page, CSS determines the design, style and layout of web pages. JavaScript manages the behavior of web pages, adding vitality to them.</a:t>
            </a:r>
            <a:endParaRPr sz="1800">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rPr>
              <a:t>HTML is a very evolving markup language and has evolved with various versions updating. Long before its revised standards and specifications are carried in, each version has allowed its user to create web pages in a much easier and prettier way and make sites very efficient.</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73ac69437_0_5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73ac6943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What is the latest HTML version? Please give your answers from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HTML 3, B: HTML 4, C: HTML 5, D: HTML 6,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73ac6943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873ac6943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The journey that started in 1991 reached the year 2009 with the addition of new versions released in different years, and in 2009, the HTML 5 version was reached and </a:t>
            </a:r>
            <a:r>
              <a:rPr lang="en-US" sz="1800">
                <a:solidFill>
                  <a:srgbClr val="333333"/>
                </a:solidFill>
                <a:highlight>
                  <a:srgbClr val="FFFFFF"/>
                </a:highlight>
              </a:rPr>
              <a:t> ratified as a standard in October of 2014.</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400"/>
              <a:buFont typeface="Arial"/>
              <a:buNone/>
            </a:pPr>
            <a:r>
              <a:rPr lang="en-US" sz="1800">
                <a:solidFill>
                  <a:schemeClr val="dk1"/>
                </a:solidFill>
              </a:rPr>
              <a:t>While HTML evolving, other technologies such as CSS and JavaScript are also evolving with it.</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Web sites have been brought to life with the addition of CSS and JavaScript to this journey in 1996.</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73ac69437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873ac69437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US" sz="1800">
                <a:solidFill>
                  <a:srgbClr val="1B1B1B"/>
                </a:solidFill>
                <a:highlight>
                  <a:schemeClr val="lt1"/>
                </a:highlight>
              </a:rPr>
              <a:t>Web standards</a:t>
            </a:r>
            <a:r>
              <a:rPr lang="en-US" sz="1800">
                <a:solidFill>
                  <a:srgbClr val="1B1B1B"/>
                </a:solidFill>
                <a:highlight>
                  <a:schemeClr val="lt1"/>
                </a:highlight>
              </a:rPr>
              <a:t> are the technologies we use to build web sites. These standards exist as long technical documents called specifications, which detail exactly how the technology should work. </a:t>
            </a:r>
            <a:endParaRPr sz="1800">
              <a:solidFill>
                <a:srgbClr val="1B1B1B"/>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US" sz="1800">
                <a:solidFill>
                  <a:srgbClr val="1B1B1B"/>
                </a:solidFill>
                <a:highlight>
                  <a:schemeClr val="lt1"/>
                </a:highlight>
              </a:rPr>
              <a:t>Web standards are created by standards bodies — institutions that invite groups of people from different technology companies to come together and agree on how the technologies should work in the best way to fulfill all of their use cases. The W3C is the best known web standards body, but there are others such as the </a:t>
            </a:r>
            <a:r>
              <a:rPr lang="en-US" sz="1800" u="sng">
                <a:solidFill>
                  <a:srgbClr val="005282"/>
                </a:solidFill>
                <a:highlight>
                  <a:schemeClr val="lt1"/>
                </a:highlight>
                <a:hlinkClick r:id="rId2">
                  <a:extLst>
                    <a:ext uri="{A12FA001-AC4F-418D-AE19-62706E023703}">
                      <ahyp:hlinkClr val="tx"/>
                    </a:ext>
                  </a:extLst>
                </a:hlinkClick>
              </a:rPr>
              <a:t>WHATWG</a:t>
            </a:r>
            <a:r>
              <a:rPr lang="en-US" sz="1800">
                <a:solidFill>
                  <a:srgbClr val="1B1B1B"/>
                </a:solidFill>
                <a:highlight>
                  <a:schemeClr val="lt1"/>
                </a:highlight>
              </a:rPr>
              <a:t> (who maintain the living standards for the HTML language), </a:t>
            </a:r>
            <a:r>
              <a:rPr lang="en-US" sz="1800" u="sng">
                <a:solidFill>
                  <a:srgbClr val="005282"/>
                </a:solidFill>
                <a:highlight>
                  <a:schemeClr val="lt1"/>
                </a:highlight>
                <a:hlinkClick r:id="rId3">
                  <a:extLst>
                    <a:ext uri="{A12FA001-AC4F-418D-AE19-62706E023703}">
                      <ahyp:hlinkClr val="tx"/>
                    </a:ext>
                  </a:extLst>
                </a:hlinkClick>
              </a:rPr>
              <a:t>ECMA</a:t>
            </a:r>
            <a:r>
              <a:rPr lang="en-US" sz="1800">
                <a:solidFill>
                  <a:srgbClr val="1B1B1B"/>
                </a:solidFill>
                <a:highlight>
                  <a:schemeClr val="lt1"/>
                </a:highlight>
              </a:rPr>
              <a:t> (who publish the standard for ECMAScript, which JavaScript is based on), </a:t>
            </a:r>
            <a:r>
              <a:rPr lang="en-US" sz="1800" u="sng">
                <a:solidFill>
                  <a:srgbClr val="005282"/>
                </a:solidFill>
                <a:highlight>
                  <a:schemeClr val="lt1"/>
                </a:highlight>
                <a:hlinkClick r:id="rId4">
                  <a:extLst>
                    <a:ext uri="{A12FA001-AC4F-418D-AE19-62706E023703}">
                      <ahyp:hlinkClr val="tx"/>
                    </a:ext>
                  </a:extLst>
                </a:hlinkClick>
              </a:rPr>
              <a:t>Khronos</a:t>
            </a:r>
            <a:r>
              <a:rPr lang="en-US" sz="1800">
                <a:solidFill>
                  <a:srgbClr val="1B1B1B"/>
                </a:solidFill>
                <a:highlight>
                  <a:schemeClr val="lt1"/>
                </a:highlight>
              </a:rPr>
              <a:t> (who publish technologies for 3D graphics, such as WebGL), and others.</a:t>
            </a:r>
            <a:endParaRPr sz="1800">
              <a:solidFill>
                <a:srgbClr val="1B1B1B"/>
              </a:solidFill>
              <a:highlight>
                <a:schemeClr val="lt1"/>
              </a:highlight>
            </a:endParaRPr>
          </a:p>
          <a:p>
            <a:pPr indent="0" lvl="0" marL="0" rtl="0" algn="l">
              <a:spcBef>
                <a:spcPts val="1800"/>
              </a:spcBef>
              <a:spcAft>
                <a:spcPts val="0"/>
              </a:spcAft>
              <a:buClr>
                <a:schemeClr val="dk1"/>
              </a:buClr>
              <a:buSzPts val="1400"/>
              <a:buFont typeface="Arial"/>
              <a:buNone/>
            </a:pPr>
            <a:r>
              <a:rPr lang="en-US" sz="1800" u="sng">
                <a:solidFill>
                  <a:schemeClr val="hlink"/>
                </a:solidFill>
                <a:hlinkClick r:id="rId5"/>
              </a:rPr>
              <a:t>https://www.w3.org/</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marR="190500" rtl="0" algn="l">
              <a:lnSpc>
                <a:spcPct val="150000"/>
              </a:lnSpc>
              <a:spcBef>
                <a:spcPts val="0"/>
              </a:spcBef>
              <a:spcAft>
                <a:spcPts val="0"/>
              </a:spcAft>
              <a:buClr>
                <a:schemeClr val="dk1"/>
              </a:buClr>
              <a:buSzPts val="1100"/>
              <a:buFont typeface="Arial"/>
              <a:buNone/>
            </a:pPr>
            <a:r>
              <a:rPr lang="en-US" sz="1800">
                <a:solidFill>
                  <a:srgbClr val="333333"/>
                </a:solidFill>
              </a:rPr>
              <a:t>The World Wide Web Consortium (W3C) is an international community where </a:t>
            </a:r>
            <a:r>
              <a:rPr lang="en-US" sz="1800">
                <a:solidFill>
                  <a:srgbClr val="003366"/>
                </a:solidFill>
                <a:uFill>
                  <a:noFill/>
                </a:uFill>
                <a:hlinkClick r:id="rId6">
                  <a:extLst>
                    <a:ext uri="{A12FA001-AC4F-418D-AE19-62706E023703}">
                      <ahyp:hlinkClr val="tx"/>
                    </a:ext>
                  </a:extLst>
                </a:hlinkClick>
              </a:rPr>
              <a:t>Member organizations</a:t>
            </a:r>
            <a:r>
              <a:rPr lang="en-US" sz="1800">
                <a:solidFill>
                  <a:srgbClr val="333333"/>
                </a:solidFill>
              </a:rPr>
              <a:t>, a full-time </a:t>
            </a:r>
            <a:r>
              <a:rPr lang="en-US" sz="1800">
                <a:solidFill>
                  <a:srgbClr val="003366"/>
                </a:solidFill>
                <a:uFill>
                  <a:noFill/>
                </a:uFill>
                <a:hlinkClick r:id="rId7">
                  <a:extLst>
                    <a:ext uri="{A12FA001-AC4F-418D-AE19-62706E023703}">
                      <ahyp:hlinkClr val="tx"/>
                    </a:ext>
                  </a:extLst>
                </a:hlinkClick>
              </a:rPr>
              <a:t>staff</a:t>
            </a:r>
            <a:r>
              <a:rPr lang="en-US" sz="1800">
                <a:solidFill>
                  <a:srgbClr val="333333"/>
                </a:solidFill>
              </a:rPr>
              <a:t>, and the public work together to develop </a:t>
            </a:r>
            <a:r>
              <a:rPr lang="en-US" sz="1800">
                <a:solidFill>
                  <a:srgbClr val="003366"/>
                </a:solidFill>
                <a:uFill>
                  <a:noFill/>
                </a:uFill>
                <a:hlinkClick r:id="rId8">
                  <a:extLst>
                    <a:ext uri="{A12FA001-AC4F-418D-AE19-62706E023703}">
                      <ahyp:hlinkClr val="tx"/>
                    </a:ext>
                  </a:extLst>
                </a:hlinkClick>
              </a:rPr>
              <a:t>Web standards</a:t>
            </a:r>
            <a:r>
              <a:rPr lang="en-US" sz="1800">
                <a:solidFill>
                  <a:srgbClr val="333333"/>
                </a:solidFill>
              </a:rPr>
              <a:t>. Led by Web inventor and Director </a:t>
            </a:r>
            <a:r>
              <a:rPr lang="en-US" sz="1800">
                <a:solidFill>
                  <a:srgbClr val="003366"/>
                </a:solidFill>
                <a:uFill>
                  <a:noFill/>
                </a:uFill>
                <a:hlinkClick r:id="rId9">
                  <a:extLst>
                    <a:ext uri="{A12FA001-AC4F-418D-AE19-62706E023703}">
                      <ahyp:hlinkClr val="tx"/>
                    </a:ext>
                  </a:extLst>
                </a:hlinkClick>
              </a:rPr>
              <a:t>Tim Berners-Lee</a:t>
            </a:r>
            <a:r>
              <a:rPr lang="en-US" sz="1800">
                <a:solidFill>
                  <a:srgbClr val="333333"/>
                </a:solidFill>
              </a:rPr>
              <a:t> and CEO </a:t>
            </a:r>
            <a:r>
              <a:rPr lang="en-US" sz="1800">
                <a:solidFill>
                  <a:srgbClr val="003366"/>
                </a:solidFill>
                <a:uFill>
                  <a:noFill/>
                </a:uFill>
                <a:hlinkClick r:id="rId10">
                  <a:extLst>
                    <a:ext uri="{A12FA001-AC4F-418D-AE19-62706E023703}">
                      <ahyp:hlinkClr val="tx"/>
                    </a:ext>
                  </a:extLst>
                </a:hlinkClick>
              </a:rPr>
              <a:t>Jeffrey Jaffe</a:t>
            </a:r>
            <a:r>
              <a:rPr lang="en-US" sz="1800">
                <a:solidFill>
                  <a:srgbClr val="333333"/>
                </a:solidFill>
              </a:rPr>
              <a:t>, </a:t>
            </a:r>
            <a:r>
              <a:rPr lang="en-US" sz="1800">
                <a:solidFill>
                  <a:srgbClr val="333333"/>
                </a:solidFill>
                <a:highlight>
                  <a:schemeClr val="lt1"/>
                </a:highlight>
              </a:rPr>
              <a:t>W3C mission is to lead the World Wide Web to its full potential by developing protocols and guidelines that ensure the long-term growth of the Web. </a:t>
            </a:r>
            <a:endParaRPr sz="1800">
              <a:solidFill>
                <a:srgbClr val="333333"/>
              </a:solidFill>
              <a:highlight>
                <a:schemeClr val="lt1"/>
              </a:highlight>
            </a:endParaRPr>
          </a:p>
          <a:p>
            <a:pPr indent="0" lvl="0" marL="0" rtl="0" algn="l">
              <a:spcBef>
                <a:spcPts val="0"/>
              </a:spcBef>
              <a:spcAft>
                <a:spcPts val="0"/>
              </a:spcAft>
              <a:buClr>
                <a:schemeClr val="dk1"/>
              </a:buClr>
              <a:buSzPts val="1400"/>
              <a:buFont typeface="Arial"/>
              <a:buNone/>
            </a:pPr>
            <a:r>
              <a:t/>
            </a:r>
            <a:endParaRPr sz="1800">
              <a:solidFill>
                <a:srgbClr val="33333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200"/>
              <a:t>Due to the rapid increase in popularity, HTML is now considered an official web standard. HTML features are controlled and developed by the World Wide Web Consortium (W3C).</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SzPts val="1100"/>
              <a:buNone/>
            </a:pPr>
            <a:r>
              <a:rPr lang="en-US" sz="1200"/>
              <a:t>The latest innovations in HTML language can be checked on the website of the World Wide Web Consortium.</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400"/>
              <a:buFont typeface="Arial"/>
              <a:buNone/>
            </a:pPr>
            <a:r>
              <a:rPr lang="en-US" sz="1200">
                <a:solidFill>
                  <a:schemeClr val="dk1"/>
                </a:solidFill>
                <a:highlight>
                  <a:schemeClr val="lt1"/>
                </a:highlight>
              </a:rPr>
              <a:t>The World Wide Web Consortium (W3C) is an </a:t>
            </a:r>
            <a:r>
              <a:rPr lang="en-US" sz="1200">
                <a:solidFill>
                  <a:schemeClr val="dk1"/>
                </a:solidFill>
                <a:highlight>
                  <a:schemeClr val="lt1"/>
                </a:highlight>
                <a:uFill>
                  <a:noFill/>
                </a:uFill>
                <a:hlinkClick r:id="rId11">
                  <a:extLst>
                    <a:ext uri="{A12FA001-AC4F-418D-AE19-62706E023703}">
                      <ahyp:hlinkClr val="tx"/>
                    </a:ext>
                  </a:extLst>
                </a:hlinkClick>
              </a:rPr>
              <a:t>international community</a:t>
            </a:r>
            <a:r>
              <a:rPr lang="en-US" sz="1200">
                <a:solidFill>
                  <a:schemeClr val="dk1"/>
                </a:solidFill>
                <a:highlight>
                  <a:schemeClr val="lt1"/>
                </a:highlight>
              </a:rPr>
              <a:t> that develops open </a:t>
            </a:r>
            <a:r>
              <a:rPr lang="en-US" sz="1200">
                <a:solidFill>
                  <a:schemeClr val="dk1"/>
                </a:solidFill>
                <a:highlight>
                  <a:schemeClr val="lt1"/>
                </a:highlight>
                <a:uFill>
                  <a:noFill/>
                </a:uFill>
                <a:hlinkClick r:id="rId12">
                  <a:extLst>
                    <a:ext uri="{A12FA001-AC4F-418D-AE19-62706E023703}">
                      <ahyp:hlinkClr val="tx"/>
                    </a:ext>
                  </a:extLst>
                </a:hlinkClick>
              </a:rPr>
              <a:t>standards</a:t>
            </a:r>
            <a:r>
              <a:rPr lang="en-US" sz="1200">
                <a:solidFill>
                  <a:schemeClr val="dk1"/>
                </a:solidFill>
                <a:highlight>
                  <a:schemeClr val="lt1"/>
                </a:highlight>
              </a:rPr>
              <a:t> to ensure the long-term growth of the Web.</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HTML, which was used for basic tasks such as sharing research documents and reports, links to different investigations, display of experimental data, display of graphics and simple images in the first years of use, today supports all kinds of advanced content on the internet.</a:t>
            </a:r>
            <a:endParaRPr sz="1800"/>
          </a:p>
        </p:txBody>
      </p:sp>
      <p:sp>
        <p:nvSpPr>
          <p:cNvPr id="633" name="Google Shape;633;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Hello Ladies and Gentlemen and Boys and Girls, Welcome Web Development basics,This is Mccarthy Instructor, I’ll give you basic html and css classes. After a long and tiring journey with python, HTML and CSS are gonna be your relaxation.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HTML and CSS </a:t>
            </a:r>
            <a:r>
              <a:rPr lang="en-US" sz="1800">
                <a:solidFill>
                  <a:srgbClr val="333333"/>
                </a:solidFill>
                <a:highlight>
                  <a:srgbClr val="FFFFFF"/>
                </a:highlight>
              </a:rPr>
              <a:t>are two of the core technologies for building Web pages. HTML provides the </a:t>
            </a:r>
            <a:r>
              <a:rPr i="1" lang="en-US" sz="1800">
                <a:solidFill>
                  <a:srgbClr val="333333"/>
                </a:solidFill>
                <a:highlight>
                  <a:srgbClr val="FFFFFF"/>
                </a:highlight>
              </a:rPr>
              <a:t>structure</a:t>
            </a:r>
            <a:r>
              <a:rPr lang="en-US" sz="1800">
                <a:solidFill>
                  <a:srgbClr val="333333"/>
                </a:solidFill>
                <a:highlight>
                  <a:srgbClr val="FFFFFF"/>
                </a:highlight>
              </a:rPr>
              <a:t> of the page, CSS the (visual and aural) </a:t>
            </a:r>
            <a:r>
              <a:rPr i="1" lang="en-US" sz="1800">
                <a:solidFill>
                  <a:srgbClr val="333333"/>
                </a:solidFill>
                <a:highlight>
                  <a:srgbClr val="FFFFFF"/>
                </a:highlight>
              </a:rPr>
              <a:t>layout,</a:t>
            </a:r>
            <a:r>
              <a:rPr lang="en-US" sz="1800">
                <a:solidFill>
                  <a:srgbClr val="333333"/>
                </a:solidFill>
                <a:highlight>
                  <a:srgbClr val="FFFFFF"/>
                </a:highlight>
              </a:rPr>
              <a:t> for a variety of devices. Along with </a:t>
            </a:r>
            <a:r>
              <a:rPr lang="en-US" sz="1800">
                <a:solidFill>
                  <a:srgbClr val="006EC6"/>
                </a:solidFill>
                <a:highlight>
                  <a:srgbClr val="FFFFFF"/>
                </a:highlight>
                <a:uFill>
                  <a:noFill/>
                </a:uFill>
                <a:hlinkClick r:id="rId2">
                  <a:extLst>
                    <a:ext uri="{A12FA001-AC4F-418D-AE19-62706E023703}">
                      <ahyp:hlinkClr val="tx"/>
                    </a:ext>
                  </a:extLst>
                </a:hlinkClick>
              </a:rPr>
              <a:t>graphics</a:t>
            </a:r>
            <a:r>
              <a:rPr lang="en-US" sz="1800">
                <a:solidFill>
                  <a:srgbClr val="333333"/>
                </a:solidFill>
                <a:highlight>
                  <a:srgbClr val="FFFFFF"/>
                </a:highlight>
              </a:rPr>
              <a:t> and </a:t>
            </a:r>
            <a:r>
              <a:rPr lang="en-US" sz="1800">
                <a:solidFill>
                  <a:srgbClr val="006EC6"/>
                </a:solidFill>
                <a:highlight>
                  <a:srgbClr val="FFFFFF"/>
                </a:highlight>
                <a:uFill>
                  <a:noFill/>
                </a:uFill>
                <a:hlinkClick r:id="rId3">
                  <a:extLst>
                    <a:ext uri="{A12FA001-AC4F-418D-AE19-62706E023703}">
                      <ahyp:hlinkClr val="tx"/>
                    </a:ext>
                  </a:extLst>
                </a:hlinkClick>
              </a:rPr>
              <a:t>scripting</a:t>
            </a:r>
            <a:r>
              <a:rPr lang="en-US" sz="1800">
                <a:solidFill>
                  <a:srgbClr val="333333"/>
                </a:solidFill>
                <a:highlight>
                  <a:srgbClr val="FFFFFF"/>
                </a:highlight>
              </a:rPr>
              <a:t>, HTML and CSS are the basis of building Web pages and Web Applications. </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73ac69437_0_5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73ac6943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It is still possible to visit the first website created on the Internet. Please mark your answers on Pear Deck as true or false.</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True, B: False,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t>The first website, which is still accessed by CERN on the internet and seen to the left of the half, was published on August 6, 1991.</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It is possible to access the site from the address. On the right is an example from today's pages.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1800">
                <a:solidFill>
                  <a:schemeClr val="dk1"/>
                </a:solidFill>
              </a:rPr>
              <a:t>First HTML page: </a:t>
            </a:r>
            <a:r>
              <a:rPr lang="en-US" sz="1800" u="sng">
                <a:solidFill>
                  <a:schemeClr val="hlink"/>
                </a:solidFill>
                <a:hlinkClick r:id="rId2"/>
              </a:rPr>
              <a:t>http://info.cern.ch/hypertext/WWW/TheProject.html</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Modern sites: 	</a:t>
            </a:r>
            <a:r>
              <a:rPr lang="en-US" sz="1800" u="sng">
                <a:solidFill>
                  <a:schemeClr val="hlink"/>
                </a:solidFill>
                <a:hlinkClick r:id="rId3"/>
              </a:rPr>
              <a:t>https://swabtheworld.com/en/</a:t>
            </a:r>
            <a:endParaRPr sz="1800">
              <a:solidFill>
                <a:schemeClr val="dk1"/>
              </a:solidFill>
            </a:endParaRPr>
          </a:p>
          <a:p>
            <a:pPr indent="457200" lvl="0" marL="1371600" rtl="0" algn="l">
              <a:spcBef>
                <a:spcPts val="0"/>
              </a:spcBef>
              <a:spcAft>
                <a:spcPts val="0"/>
              </a:spcAft>
              <a:buClr>
                <a:schemeClr val="dk1"/>
              </a:buClr>
              <a:buSzPts val="1100"/>
              <a:buFont typeface="Arial"/>
              <a:buNone/>
            </a:pPr>
            <a:r>
              <a:rPr lang="en-US" sz="1800" u="sng">
                <a:solidFill>
                  <a:schemeClr val="hlink"/>
                </a:solidFill>
                <a:hlinkClick r:id="rId4"/>
              </a:rPr>
              <a:t>https://spotify.design/</a:t>
            </a:r>
            <a:endParaRPr sz="1800">
              <a:solidFill>
                <a:schemeClr val="dk1"/>
              </a:solidFill>
            </a:endParaRPr>
          </a:p>
          <a:p>
            <a:pPr indent="457200" lvl="0" marL="1371600" rtl="0" algn="l">
              <a:spcBef>
                <a:spcPts val="0"/>
              </a:spcBef>
              <a:spcAft>
                <a:spcPts val="0"/>
              </a:spcAft>
              <a:buClr>
                <a:schemeClr val="dk1"/>
              </a:buClr>
              <a:buSzPts val="1100"/>
              <a:buFont typeface="Arial"/>
              <a:buNone/>
            </a:pPr>
            <a:r>
              <a:rPr lang="en-US" sz="1800" u="sng">
                <a:solidFill>
                  <a:schemeClr val="hlink"/>
                </a:solidFill>
                <a:hlinkClick r:id="rId5"/>
              </a:rPr>
              <a:t>https://www.amazon.com/</a:t>
            </a:r>
            <a:endParaRPr sz="1800">
              <a:solidFill>
                <a:schemeClr val="dk1"/>
              </a:solidFill>
            </a:endParaRPr>
          </a:p>
          <a:p>
            <a:pPr indent="0" lvl="0" marL="0" rtl="0" algn="l">
              <a:spcBef>
                <a:spcPts val="0"/>
              </a:spcBef>
              <a:spcAft>
                <a:spcPts val="0"/>
              </a:spcAft>
              <a:buNone/>
            </a:pPr>
            <a:r>
              <a:t/>
            </a:r>
            <a:endParaRPr/>
          </a:p>
        </p:txBody>
      </p:sp>
      <p:sp>
        <p:nvSpPr>
          <p:cNvPr id="650" name="Google Shape;650;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73ac69437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873ac69437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Yes, after this general knowledge, we can gradually move on to technical information.</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HTML files are documents that end with an .htm or .html extension. You can view these files using any internet browser (Google Chrome, Safari or Mozilla Firefox).</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The browser reads the HTML file and converts it into content that internet users can view.</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An HTML document is composed of three parts:</a:t>
            </a:r>
            <a:endParaRPr sz="1800">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lang="en-US" sz="1800">
                <a:solidFill>
                  <a:schemeClr val="dk1"/>
                </a:solidFill>
              </a:rPr>
              <a:t>a line containing </a:t>
            </a:r>
            <a:r>
              <a:rPr lang="en-US" sz="1800" u="sng">
                <a:solidFill>
                  <a:srgbClr val="0000CC"/>
                </a:solidFill>
                <a:hlinkClick r:id="rId2">
                  <a:extLst>
                    <a:ext uri="{A12FA001-AC4F-418D-AE19-62706E023703}">
                      <ahyp:hlinkClr val="tx"/>
                    </a:ext>
                  </a:extLst>
                </a:hlinkClick>
              </a:rPr>
              <a:t>HTML version information</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a declarative header section (delimited by the </a:t>
            </a:r>
            <a:r>
              <a:rPr lang="en-US" sz="1800" u="sng">
                <a:solidFill>
                  <a:srgbClr val="0000CC"/>
                </a:solidFill>
                <a:hlinkClick r:id="rId3">
                  <a:extLst>
                    <a:ext uri="{A12FA001-AC4F-418D-AE19-62706E023703}">
                      <ahyp:hlinkClr val="tx"/>
                    </a:ext>
                  </a:extLst>
                </a:hlinkClick>
              </a:rPr>
              <a:t>HEAD</a:t>
            </a:r>
            <a:r>
              <a:rPr lang="en-US" sz="1800">
                <a:solidFill>
                  <a:schemeClr val="dk1"/>
                </a:solidFill>
              </a:rPr>
              <a:t> element),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a body, which contains the document's actual content.</a:t>
            </a:r>
            <a:endParaRPr sz="18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800">
                <a:solidFill>
                  <a:schemeClr val="dk1"/>
                </a:solidFill>
              </a:rPr>
              <a:t>White space (spaces, newlines, tabs, and comments) may appear before or after each section.</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73ac69437_0_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873ac69437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1B1B1B"/>
                </a:solidFill>
                <a:highlight>
                  <a:schemeClr val="lt1"/>
                </a:highlight>
              </a:rPr>
              <a:t>An HTML document is a plaintext document structured with </a:t>
            </a:r>
            <a:r>
              <a:rPr lang="en-US" sz="1800" u="sng">
                <a:solidFill>
                  <a:srgbClr val="005282"/>
                </a:solidFill>
                <a:highlight>
                  <a:schemeClr val="lt1"/>
                </a:highlight>
                <a:hlinkClick r:id="rId2">
                  <a:extLst>
                    <a:ext uri="{A12FA001-AC4F-418D-AE19-62706E023703}">
                      <ahyp:hlinkClr val="tx"/>
                    </a:ext>
                  </a:extLst>
                </a:hlinkClick>
              </a:rPr>
              <a:t>elements</a:t>
            </a:r>
            <a:r>
              <a:rPr lang="en-US" sz="1800">
                <a:solidFill>
                  <a:srgbClr val="1B1B1B"/>
                </a:solidFill>
                <a:highlight>
                  <a:schemeClr val="lt1"/>
                </a:highlight>
              </a:rPr>
              <a:t>. Elements are surrounded by matching opening and closing </a:t>
            </a:r>
            <a:r>
              <a:rPr lang="en-US" sz="1800" u="sng">
                <a:solidFill>
                  <a:srgbClr val="005282"/>
                </a:solidFill>
                <a:highlight>
                  <a:schemeClr val="lt1"/>
                </a:highlight>
                <a:hlinkClick r:id="rId3">
                  <a:extLst>
                    <a:ext uri="{A12FA001-AC4F-418D-AE19-62706E023703}">
                      <ahyp:hlinkClr val="tx"/>
                    </a:ext>
                  </a:extLst>
                </a:hlinkClick>
              </a:rPr>
              <a:t>tags</a:t>
            </a:r>
            <a:r>
              <a:rPr lang="en-US" sz="1800">
                <a:solidFill>
                  <a:srgbClr val="1B1B1B"/>
                </a:solidFill>
                <a:highlight>
                  <a:schemeClr val="lt1"/>
                </a:highlight>
              </a:rPr>
              <a:t>. Each tag begins and ends with angle brackets (</a:t>
            </a:r>
            <a:r>
              <a:rPr lang="en-US" sz="1800">
                <a:solidFill>
                  <a:srgbClr val="1B1B1B"/>
                </a:solidFill>
                <a:highlight>
                  <a:srgbClr val="F4F4F4"/>
                </a:highlight>
                <a:latin typeface="Courier New"/>
                <a:ea typeface="Courier New"/>
                <a:cs typeface="Courier New"/>
                <a:sym typeface="Courier New"/>
              </a:rPr>
              <a:t>&lt;&gt;</a:t>
            </a:r>
            <a:r>
              <a:rPr lang="en-US" sz="1800">
                <a:solidFill>
                  <a:srgbClr val="1B1B1B"/>
                </a:solidFill>
                <a:highlight>
                  <a:schemeClr val="lt1"/>
                </a:highlight>
              </a:rPr>
              <a:t>). There are a few empty or </a:t>
            </a:r>
            <a:r>
              <a:rPr i="1" lang="en-US" sz="1800">
                <a:solidFill>
                  <a:srgbClr val="1B1B1B"/>
                </a:solidFill>
                <a:highlight>
                  <a:schemeClr val="lt1"/>
                </a:highlight>
              </a:rPr>
              <a:t>void</a:t>
            </a:r>
            <a:r>
              <a:rPr lang="en-US" sz="1800">
                <a:solidFill>
                  <a:srgbClr val="1B1B1B"/>
                </a:solidFill>
                <a:highlight>
                  <a:schemeClr val="lt1"/>
                </a:highlight>
              </a:rPr>
              <a:t> tags that cannot enclose any text, for instance </a:t>
            </a:r>
            <a:r>
              <a:rPr lang="en-US" sz="1800" u="sng">
                <a:solidFill>
                  <a:srgbClr val="005282"/>
                </a:solidFill>
                <a:highlight>
                  <a:srgbClr val="F4F4F4"/>
                </a:highlight>
                <a:latin typeface="Courier New"/>
                <a:ea typeface="Courier New"/>
                <a:cs typeface="Courier New"/>
                <a:sym typeface="Courier New"/>
                <a:hlinkClick r:id="rId4">
                  <a:extLst>
                    <a:ext uri="{A12FA001-AC4F-418D-AE19-62706E023703}">
                      <ahyp:hlinkClr val="tx"/>
                    </a:ext>
                  </a:extLst>
                </a:hlinkClick>
              </a:rPr>
              <a:t>&lt;img&gt;</a:t>
            </a:r>
            <a:r>
              <a:rPr lang="en-US" sz="1800">
                <a:solidFill>
                  <a:srgbClr val="1B1B1B"/>
                </a:solidFill>
                <a:highlight>
                  <a:schemeClr val="lt1"/>
                </a:highlight>
              </a:rPr>
              <a:t>.</a:t>
            </a:r>
            <a:endParaRPr sz="1800">
              <a:solidFill>
                <a:srgbClr val="1B1B1B"/>
              </a:solidFill>
              <a:highlight>
                <a:schemeClr val="lt1"/>
              </a:highlight>
            </a:endParaRPr>
          </a:p>
          <a:p>
            <a:pPr indent="0" lvl="0" marL="0" rtl="0" algn="l">
              <a:lnSpc>
                <a:spcPct val="100000"/>
              </a:lnSpc>
              <a:spcBef>
                <a:spcPts val="180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Different tags and elements are placed between &lt;head&gt; and &lt;body&gt; tags to form the final document. The actual content is inside the &lt;body&gt; element.</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sz="1800">
                <a:solidFill>
                  <a:schemeClr val="dk1"/>
                </a:solidFill>
              </a:rPr>
              <a:t>Creating and editing HTML documents is easy.</a:t>
            </a:r>
            <a:endParaRPr sz="1800">
              <a:solidFill>
                <a:schemeClr val="dk1"/>
              </a:solidFill>
            </a:endParaRPr>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After seeing the HTML page structures briefly, let's examine a simple HTML document.</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highlight>
                  <a:srgbClr val="FFFFFF"/>
                </a:highlight>
              </a:rPr>
              <a:t>A basic level HTML document is like on the view</a:t>
            </a:r>
            <a:endParaRPr sz="1800">
              <a:highlight>
                <a:srgbClr val="FFFFFF"/>
              </a:highlight>
            </a:endParaRPr>
          </a:p>
          <a:p>
            <a:pPr indent="0" lvl="0" marL="0" rtl="0" algn="l">
              <a:lnSpc>
                <a:spcPct val="115000"/>
              </a:lnSpc>
              <a:spcBef>
                <a:spcPts val="1400"/>
              </a:spcBef>
              <a:spcAft>
                <a:spcPts val="0"/>
              </a:spcAft>
              <a:buSzPts val="1100"/>
              <a:buNone/>
            </a:pPr>
            <a:r>
              <a:rPr lang="en-US" sz="1800">
                <a:solidFill>
                  <a:schemeClr val="dk1"/>
                </a:solidFill>
                <a:highlight>
                  <a:srgbClr val="FFFFFF"/>
                </a:highlight>
              </a:rPr>
              <a:t>All HTML documents must start with a </a:t>
            </a:r>
            <a:r>
              <a:rPr lang="en-US" sz="1800">
                <a:solidFill>
                  <a:srgbClr val="DC143C"/>
                </a:solidFill>
                <a:highlight>
                  <a:srgbClr val="FFFFFF"/>
                </a:highlight>
              </a:rPr>
              <a:t>&lt;!DOCTYPE&gt;</a:t>
            </a:r>
            <a:r>
              <a:rPr lang="en-US" sz="1800">
                <a:solidFill>
                  <a:schemeClr val="dk1"/>
                </a:solidFill>
                <a:highlight>
                  <a:srgbClr val="FFFFFF"/>
                </a:highlight>
              </a:rPr>
              <a:t> declaration.</a:t>
            </a:r>
            <a:endParaRPr sz="1800">
              <a:solidFill>
                <a:schemeClr val="dk1"/>
              </a:solidFill>
              <a:highlight>
                <a:srgbClr val="FFFFFF"/>
              </a:highlight>
            </a:endParaRPr>
          </a:p>
          <a:p>
            <a:pPr indent="0" lvl="0" marL="0" rtl="0" algn="l">
              <a:lnSpc>
                <a:spcPct val="115000"/>
              </a:lnSpc>
              <a:spcBef>
                <a:spcPts val="1400"/>
              </a:spcBef>
              <a:spcAft>
                <a:spcPts val="0"/>
              </a:spcAft>
              <a:buSzPts val="1100"/>
              <a:buNone/>
            </a:pPr>
            <a:r>
              <a:rPr lang="en-US" sz="1800">
                <a:solidFill>
                  <a:schemeClr val="dk1"/>
                </a:solidFill>
                <a:highlight>
                  <a:srgbClr val="FFFFFF"/>
                </a:highlight>
              </a:rPr>
              <a:t>The declaration is not an HTML tag. It is an "information" to the browser about what document type to expect.</a:t>
            </a:r>
            <a:endParaRPr sz="1800">
              <a:solidFill>
                <a:schemeClr val="dk1"/>
              </a:solidFill>
              <a:highlight>
                <a:srgbClr val="FFFFFF"/>
              </a:highlight>
            </a:endParaRPr>
          </a:p>
          <a:p>
            <a:pPr indent="0" lvl="0" marL="0" rtl="0" algn="l">
              <a:lnSpc>
                <a:spcPct val="100000"/>
              </a:lnSpc>
              <a:spcBef>
                <a:spcPts val="140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0"/>
              </a:spcBef>
              <a:spcAft>
                <a:spcPts val="0"/>
              </a:spcAft>
              <a:buSzPts val="1400"/>
              <a:buNone/>
            </a:pPr>
            <a:r>
              <a:t/>
            </a:r>
            <a:endParaRPr sz="1800">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73ac69437_0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873ac69437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&lt;html&gt;</a:t>
            </a:r>
            <a:r>
              <a:rPr lang="en-US" sz="1800">
                <a:solidFill>
                  <a:schemeClr val="dk1"/>
                </a:solidFill>
                <a:highlight>
                  <a:schemeClr val="lt1"/>
                </a:highlight>
                <a:latin typeface="Verdana"/>
                <a:ea typeface="Verdana"/>
                <a:cs typeface="Verdana"/>
                <a:sym typeface="Verdana"/>
              </a:rPr>
              <a:t> tag represents the root of an HTML document. The </a:t>
            </a:r>
            <a:r>
              <a:rPr lang="en-US" sz="1800">
                <a:solidFill>
                  <a:srgbClr val="DC143C"/>
                </a:solidFill>
                <a:highlight>
                  <a:schemeClr val="lt1"/>
                </a:highlight>
                <a:latin typeface="Courier New"/>
                <a:ea typeface="Courier New"/>
                <a:cs typeface="Courier New"/>
                <a:sym typeface="Courier New"/>
              </a:rPr>
              <a:t>&lt;html&gt;</a:t>
            </a:r>
            <a:r>
              <a:rPr lang="en-US" sz="1800">
                <a:solidFill>
                  <a:schemeClr val="dk1"/>
                </a:solidFill>
                <a:highlight>
                  <a:schemeClr val="lt1"/>
                </a:highlight>
                <a:latin typeface="Verdana"/>
                <a:ea typeface="Verdana"/>
                <a:cs typeface="Verdana"/>
                <a:sym typeface="Verdana"/>
              </a:rPr>
              <a:t> tag is the container for all other HTML elements (except for the </a:t>
            </a:r>
            <a:r>
              <a:rPr lang="en-US" sz="1800" u="sng">
                <a:solidFill>
                  <a:schemeClr val="hlink"/>
                </a:solidFill>
                <a:highlight>
                  <a:schemeClr val="lt1"/>
                </a:highlight>
                <a:latin typeface="Verdana"/>
                <a:ea typeface="Verdana"/>
                <a:cs typeface="Verdana"/>
                <a:sym typeface="Verdana"/>
                <a:hlinkClick r:id="rId2"/>
              </a:rPr>
              <a:t>&lt;!DOCTYPE&gt;</a:t>
            </a:r>
            <a:r>
              <a:rPr lang="en-US" sz="1800">
                <a:solidFill>
                  <a:schemeClr val="dk1"/>
                </a:solidFill>
                <a:highlight>
                  <a:schemeClr val="lt1"/>
                </a:highlight>
                <a:latin typeface="Verdana"/>
                <a:ea typeface="Verdana"/>
                <a:cs typeface="Verdana"/>
                <a:sym typeface="Verdana"/>
              </a:rPr>
              <a:t> tag).</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&lt;head&gt;</a:t>
            </a:r>
            <a:r>
              <a:rPr lang="en-US" sz="1800">
                <a:solidFill>
                  <a:schemeClr val="dk1"/>
                </a:solidFill>
                <a:highlight>
                  <a:schemeClr val="lt1"/>
                </a:highlight>
                <a:latin typeface="Verdana"/>
                <a:ea typeface="Verdana"/>
                <a:cs typeface="Verdana"/>
                <a:sym typeface="Verdana"/>
              </a:rPr>
              <a:t> element is a container for metadata (data about data) and is placed between the &lt;html&gt; tag and the &lt;body&gt; tag.</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Metadata is data about the HTML document and is not displayed.</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Metadata typically define the document title, character set, styles, scripts, and other meta information.</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following elements can go inside the </a:t>
            </a:r>
            <a:r>
              <a:rPr lang="en-US" sz="1800">
                <a:solidFill>
                  <a:srgbClr val="DC143C"/>
                </a:solidFill>
                <a:highlight>
                  <a:schemeClr val="lt1"/>
                </a:highlight>
                <a:latin typeface="Courier New"/>
                <a:ea typeface="Courier New"/>
                <a:cs typeface="Courier New"/>
                <a:sym typeface="Courier New"/>
              </a:rPr>
              <a:t>&lt;head&gt;</a:t>
            </a:r>
            <a:r>
              <a:rPr lang="en-US" sz="1800">
                <a:solidFill>
                  <a:schemeClr val="dk1"/>
                </a:solidFill>
                <a:highlight>
                  <a:schemeClr val="lt1"/>
                </a:highlight>
                <a:latin typeface="Verdana"/>
                <a:ea typeface="Verdana"/>
                <a:cs typeface="Verdana"/>
                <a:sym typeface="Verdana"/>
              </a:rPr>
              <a:t> element:</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140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3"/>
              </a:rPr>
              <a:t>&lt;title&gt;</a:t>
            </a:r>
            <a:r>
              <a:rPr lang="en-US" sz="1800">
                <a:solidFill>
                  <a:schemeClr val="dk1"/>
                </a:solidFill>
                <a:highlight>
                  <a:schemeClr val="lt1"/>
                </a:highlight>
                <a:latin typeface="Verdana"/>
                <a:ea typeface="Verdana"/>
                <a:cs typeface="Verdana"/>
                <a:sym typeface="Verdana"/>
              </a:rPr>
              <a:t> (required in every HTML document)</a:t>
            </a:r>
            <a:endParaRPr sz="1800">
              <a:solidFill>
                <a:schemeClr val="dk1"/>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4"/>
              </a:rPr>
              <a:t>&lt;style&gt;</a:t>
            </a:r>
            <a:endParaRPr sz="1800" u="sng">
              <a:solidFill>
                <a:schemeClr val="hlink"/>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5"/>
              </a:rPr>
              <a:t>&lt;base&gt;</a:t>
            </a:r>
            <a:endParaRPr sz="1800" u="sng">
              <a:solidFill>
                <a:schemeClr val="hlink"/>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6"/>
              </a:rPr>
              <a:t>&lt;link&gt;</a:t>
            </a:r>
            <a:endParaRPr sz="1800" u="sng">
              <a:solidFill>
                <a:schemeClr val="hlink"/>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7"/>
              </a:rPr>
              <a:t>&lt;meta&gt;</a:t>
            </a:r>
            <a:endParaRPr sz="1800" u="sng">
              <a:solidFill>
                <a:schemeClr val="hlink"/>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8"/>
              </a:rPr>
              <a:t>&lt;script&gt;</a:t>
            </a:r>
            <a:endParaRPr sz="1800" u="sng">
              <a:solidFill>
                <a:schemeClr val="hlink"/>
              </a:solidFill>
              <a:highlight>
                <a:schemeClr val="lt1"/>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en-US" sz="1800" u="sng">
                <a:solidFill>
                  <a:schemeClr val="hlink"/>
                </a:solidFill>
                <a:highlight>
                  <a:schemeClr val="lt1"/>
                </a:highlight>
                <a:latin typeface="Verdana"/>
                <a:ea typeface="Verdana"/>
                <a:cs typeface="Verdana"/>
                <a:sym typeface="Verdana"/>
                <a:hlinkClick r:id="rId9"/>
              </a:rPr>
              <a:t>&lt;noscript&gt;</a:t>
            </a:r>
            <a:endParaRPr sz="1800" u="sng">
              <a:solidFill>
                <a:schemeClr val="hlink"/>
              </a:solidFill>
              <a:highlight>
                <a:schemeClr val="lt1"/>
              </a:highlight>
              <a:latin typeface="Verdana"/>
              <a:ea typeface="Verdana"/>
              <a:cs typeface="Verdana"/>
              <a:sym typeface="Verdana"/>
            </a:endParaRPr>
          </a:p>
          <a:p>
            <a:pPr indent="0" lvl="0" marL="0" rtl="0" algn="l">
              <a:spcBef>
                <a:spcPts val="1100"/>
              </a:spcBef>
              <a:spcAft>
                <a:spcPts val="0"/>
              </a:spcAft>
              <a:buClr>
                <a:schemeClr val="dk1"/>
              </a:buClr>
              <a:buSzPts val="1100"/>
              <a:buFont typeface="Arial"/>
              <a:buNone/>
            </a:pPr>
            <a:r>
              <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800">
                <a:highlight>
                  <a:srgbClr val="FFFFFF"/>
                </a:highlight>
                <a:latin typeface="Verdana"/>
                <a:ea typeface="Verdana"/>
                <a:cs typeface="Verdana"/>
                <a:sym typeface="Verdana"/>
              </a:rPr>
              <a:t>—-----------------</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800">
                <a:highlight>
                  <a:srgbClr val="FFFFFF"/>
                </a:highlight>
                <a:latin typeface="Verdana"/>
                <a:ea typeface="Verdana"/>
                <a:cs typeface="Verdana"/>
                <a:sym typeface="Verdana"/>
              </a:rPr>
              <a:t>After the DOCTYPE definition, our document starts with the &lt;html&gt; tag.</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800">
                <a:highlight>
                  <a:srgbClr val="FFFFFF"/>
                </a:highlight>
                <a:latin typeface="Verdana"/>
                <a:ea typeface="Verdana"/>
                <a:cs typeface="Verdana"/>
                <a:sym typeface="Verdana"/>
              </a:rPr>
              <a:t>The &lt;head&gt; element contains some metadata definitions and additional tags.</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800">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800">
                <a:highlight>
                  <a:srgbClr val="FFFFFF"/>
                </a:highlight>
                <a:latin typeface="Verdana"/>
                <a:ea typeface="Verdana"/>
                <a:cs typeface="Verdana"/>
                <a:sym typeface="Verdana"/>
              </a:rPr>
              <a:t>Then it goes to the &lt;body&gt; section where the content is located.</a:t>
            </a:r>
            <a:endParaRPr sz="1800">
              <a:highlight>
                <a:srgbClr val="FFFFFF"/>
              </a:highlight>
              <a:latin typeface="Verdana"/>
              <a:ea typeface="Verdana"/>
              <a:cs typeface="Verdana"/>
              <a:sym typeface="Verdana"/>
            </a:endParaRPr>
          </a:p>
          <a:p>
            <a:pPr indent="0" lvl="0" marL="0" rtl="0" algn="l">
              <a:spcBef>
                <a:spcPts val="0"/>
              </a:spcBef>
              <a:spcAft>
                <a:spcPts val="0"/>
              </a:spcAft>
              <a:buSzPts val="1400"/>
              <a:buNone/>
            </a:pPr>
            <a:r>
              <a:t/>
            </a:r>
            <a:endParaRPr sz="1800">
              <a:highlight>
                <a:srgbClr val="FFFFFF"/>
              </a:highlight>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73ac69437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873ac69437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&lt;body&gt;</a:t>
            </a:r>
            <a:r>
              <a:rPr lang="en-US" sz="1800">
                <a:solidFill>
                  <a:schemeClr val="dk1"/>
                </a:solidFill>
                <a:highlight>
                  <a:schemeClr val="lt1"/>
                </a:highlight>
                <a:latin typeface="Verdana"/>
                <a:ea typeface="Verdana"/>
                <a:cs typeface="Verdana"/>
                <a:sym typeface="Verdana"/>
              </a:rPr>
              <a:t> tag defines the document's body.</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&lt;body&gt;</a:t>
            </a:r>
            <a:r>
              <a:rPr lang="en-US" sz="1800">
                <a:solidFill>
                  <a:schemeClr val="dk1"/>
                </a:solidFill>
                <a:highlight>
                  <a:schemeClr val="lt1"/>
                </a:highlight>
                <a:latin typeface="Verdana"/>
                <a:ea typeface="Verdana"/>
                <a:cs typeface="Verdana"/>
                <a:sym typeface="Verdana"/>
              </a:rPr>
              <a:t> element contains all the contents of an HTML document, such as headings, paragraphs, images, hyperlinks, tables, lists, etc.</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SzPts val="1400"/>
              <a:buNone/>
            </a:pPr>
            <a:r>
              <a:rPr lang="en-US" sz="1800">
                <a:solidFill>
                  <a:schemeClr val="dk1"/>
                </a:solidFill>
                <a:highlight>
                  <a:schemeClr val="lt1"/>
                </a:highlight>
                <a:latin typeface="Verdana"/>
                <a:ea typeface="Verdana"/>
                <a:cs typeface="Verdana"/>
                <a:sym typeface="Verdana"/>
              </a:rPr>
              <a:t>Note: There can only be one </a:t>
            </a:r>
            <a:r>
              <a:rPr lang="en-US" sz="1800">
                <a:solidFill>
                  <a:srgbClr val="DC143C"/>
                </a:solidFill>
                <a:highlight>
                  <a:schemeClr val="lt1"/>
                </a:highlight>
                <a:latin typeface="Courier New"/>
                <a:ea typeface="Courier New"/>
                <a:cs typeface="Courier New"/>
                <a:sym typeface="Courier New"/>
              </a:rPr>
              <a:t>&lt;body&gt;</a:t>
            </a:r>
            <a:r>
              <a:rPr lang="en-US" sz="1800">
                <a:solidFill>
                  <a:schemeClr val="dk1"/>
                </a:solidFill>
                <a:highlight>
                  <a:schemeClr val="lt1"/>
                </a:highlight>
                <a:latin typeface="Verdana"/>
                <a:ea typeface="Verdana"/>
                <a:cs typeface="Verdana"/>
                <a:sym typeface="Verdana"/>
              </a:rPr>
              <a:t> element in an HTML document.</a:t>
            </a:r>
            <a:endParaRPr sz="1800">
              <a:solidFill>
                <a:schemeClr val="dk1"/>
              </a:solidFill>
              <a:highlight>
                <a:schemeClr val="lt1"/>
              </a:highlight>
              <a:latin typeface="Verdana"/>
              <a:ea typeface="Verdana"/>
              <a:cs typeface="Verdana"/>
              <a:sym typeface="Verdana"/>
            </a:endParaRPr>
          </a:p>
          <a:p>
            <a:pPr indent="0" lvl="0" marL="0" rtl="0" algn="l">
              <a:spcBef>
                <a:spcPts val="0"/>
              </a:spcBef>
              <a:spcAft>
                <a:spcPts val="0"/>
              </a:spcAft>
              <a:buSzPts val="1400"/>
              <a:buNone/>
            </a:pPr>
            <a:r>
              <a:rPr lang="en-US" sz="1800">
                <a:highlight>
                  <a:srgbClr val="FFFFFF"/>
                </a:highlight>
              </a:rPr>
              <a:t>—-------------------</a:t>
            </a:r>
            <a:endParaRPr sz="1800">
              <a:highlight>
                <a:srgbClr val="FFFFFF"/>
              </a:highlight>
            </a:endParaRPr>
          </a:p>
          <a:p>
            <a:pPr indent="0" lvl="0" marL="0" rtl="0" algn="l">
              <a:spcBef>
                <a:spcPts val="0"/>
              </a:spcBef>
              <a:spcAft>
                <a:spcPts val="0"/>
              </a:spcAft>
              <a:buSzPts val="1400"/>
              <a:buNone/>
            </a:pPr>
            <a:r>
              <a:rPr lang="en-US" sz="1800">
                <a:highlight>
                  <a:srgbClr val="FFFFFF"/>
                </a:highlight>
              </a:rPr>
              <a:t>The main content of the document is contained within the &lt;body&gt; element.</a:t>
            </a:r>
            <a:endParaRPr sz="18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US" sz="1800"/>
              <a:t>We can briefly summarize that:</a:t>
            </a:r>
            <a:endParaRPr b="1" sz="1800"/>
          </a:p>
          <a:p>
            <a:pPr indent="0" lvl="0" marL="0" marR="0" rtl="0" algn="l">
              <a:lnSpc>
                <a:spcPct val="100000"/>
              </a:lnSpc>
              <a:spcBef>
                <a:spcPts val="0"/>
              </a:spcBef>
              <a:spcAft>
                <a:spcPts val="0"/>
              </a:spcAft>
              <a:buClr>
                <a:schemeClr val="dk1"/>
              </a:buClr>
              <a:buSzPts val="1100"/>
              <a:buFont typeface="Arial"/>
              <a:buNone/>
            </a:pPr>
            <a:r>
              <a:rPr lang="en-US" sz="1800"/>
              <a:t>Doctype: Specifies the version of the document.</a:t>
            </a:r>
            <a:endParaRPr sz="1800"/>
          </a:p>
          <a:p>
            <a:pPr indent="0" lvl="0" marL="0" marR="0" rtl="0" algn="l">
              <a:lnSpc>
                <a:spcPct val="100000"/>
              </a:lnSpc>
              <a:spcBef>
                <a:spcPts val="0"/>
              </a:spcBef>
              <a:spcAft>
                <a:spcPts val="0"/>
              </a:spcAft>
              <a:buClr>
                <a:schemeClr val="dk1"/>
              </a:buClr>
              <a:buSzPts val="1100"/>
              <a:buFont typeface="Arial"/>
              <a:buNone/>
            </a:pPr>
            <a:r>
              <a:rPr lang="en-US" sz="1800"/>
              <a:t>Html is a tag that means we will code in the html language that we have to open at the beginning of the document and close at the end.</a:t>
            </a:r>
            <a:endParaRPr sz="1800"/>
          </a:p>
          <a:p>
            <a:pPr indent="0" lvl="0" marL="0" marR="0" rtl="0" algn="l">
              <a:lnSpc>
                <a:spcPct val="100000"/>
              </a:lnSpc>
              <a:spcBef>
                <a:spcPts val="0"/>
              </a:spcBef>
              <a:spcAft>
                <a:spcPts val="0"/>
              </a:spcAft>
              <a:buClr>
                <a:schemeClr val="dk1"/>
              </a:buClr>
              <a:buSzPts val="1100"/>
              <a:buFont typeface="Arial"/>
              <a:buNone/>
            </a:pPr>
            <a:r>
              <a:rPr lang="en-US" sz="1800"/>
              <a:t>Head  is the tag containing information and definitions about the document. Style arrangements can also be found here.</a:t>
            </a:r>
            <a:endParaRPr sz="1800"/>
          </a:p>
          <a:p>
            <a:pPr indent="0" lvl="0" marL="0" marR="0" rtl="0" algn="l">
              <a:lnSpc>
                <a:spcPct val="100000"/>
              </a:lnSpc>
              <a:spcBef>
                <a:spcPts val="0"/>
              </a:spcBef>
              <a:spcAft>
                <a:spcPts val="0"/>
              </a:spcAft>
              <a:buClr>
                <a:schemeClr val="dk1"/>
              </a:buClr>
              <a:buSzPts val="1100"/>
              <a:buFont typeface="Arial"/>
              <a:buNone/>
            </a:pPr>
            <a:r>
              <a:rPr lang="en-US" sz="1800"/>
              <a:t>Body is the tag in which the document is written in the design area, gives the field information and contains all kinds of content.</a:t>
            </a:r>
            <a:endParaRPr sz="1800"/>
          </a:p>
          <a:p>
            <a:pPr indent="0" lvl="0" marL="0" marR="0" rtl="0" algn="l">
              <a:lnSpc>
                <a:spcPct val="100000"/>
              </a:lnSpc>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As can be understood from the curriculum, we will make applications by touching on the basic concepts of HTML. However, we will not go into details.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As for the reason we included this course: Everyone working in the field of IT should have at least a basic knowledge of HTML.</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Apart from this, we may have to report the results of our operations in the fields of expertise that we will gain in the future, in the simplest way, in HTML. For these reasons, we will discuss the basic issues without going into details.</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81998e5ef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81998e5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Which of them  is not an HTML element?</a:t>
            </a:r>
            <a:endParaRPr sz="1800"/>
          </a:p>
          <a:p>
            <a:pPr indent="0" lvl="0" marL="0" rtl="0" algn="l">
              <a:spcBef>
                <a:spcPts val="0"/>
              </a:spcBef>
              <a:spcAft>
                <a:spcPts val="0"/>
              </a:spcAft>
              <a:buNone/>
            </a:pPr>
            <a:r>
              <a:rPr lang="en-US" sz="1200"/>
              <a:t>🍐 This is a Pear Deck Multiple Choice Slide. Your current options are: A: &lt;doctype&gt;, B: &lt;html&gt;, C: &lt;head&gt;, D: &lt;body&gt;, E: &lt;title&gt;, </a:t>
            </a:r>
            <a:endParaRPr sz="1200"/>
          </a:p>
          <a:p>
            <a:pPr indent="0" lvl="0" marL="0" rtl="0" algn="l">
              <a:spcBef>
                <a:spcPts val="0"/>
              </a:spcBef>
              <a:spcAft>
                <a:spcPts val="0"/>
              </a:spcAft>
              <a:buNone/>
            </a:pPr>
            <a:r>
              <a:rPr lang="en-US" sz="1200"/>
              <a:t>🍐  To edit the type of question or choices, go back to the "Ask Students a Question" in the Pear Deck sidebar.</a:t>
            </a:r>
            <a:endParaRPr sz="1200"/>
          </a:p>
          <a:p>
            <a:pPr indent="0" lvl="0" marL="0" rtl="0" algn="l">
              <a:spcBef>
                <a:spcPts val="0"/>
              </a:spcBef>
              <a:spcAft>
                <a:spcPts val="0"/>
              </a:spcAft>
              <a:buNone/>
            </a:pPr>
            <a:r>
              <a:t/>
            </a:r>
            <a:endParaRP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881cbc57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881cbc57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&lt;meta&gt;</a:t>
            </a:r>
            <a:r>
              <a:rPr lang="en-US" sz="1800">
                <a:solidFill>
                  <a:schemeClr val="dk1"/>
                </a:solidFill>
                <a:highlight>
                  <a:schemeClr val="lt1"/>
                </a:highlight>
                <a:latin typeface="Verdana"/>
                <a:ea typeface="Verdana"/>
                <a:cs typeface="Verdana"/>
                <a:sym typeface="Verdana"/>
              </a:rPr>
              <a:t> tag defines metadata about an HTML document. Metadata is data (information) about data.</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None/>
            </a:pPr>
            <a:r>
              <a:rPr lang="en-US" sz="1800">
                <a:solidFill>
                  <a:srgbClr val="DC143C"/>
                </a:solidFill>
                <a:highlight>
                  <a:schemeClr val="lt1"/>
                </a:highlight>
                <a:latin typeface="Courier New"/>
                <a:ea typeface="Courier New"/>
                <a:cs typeface="Courier New"/>
                <a:sym typeface="Courier New"/>
              </a:rPr>
              <a:t>&lt;meta&gt;</a:t>
            </a:r>
            <a:r>
              <a:rPr lang="en-US" sz="1800">
                <a:solidFill>
                  <a:schemeClr val="dk1"/>
                </a:solidFill>
                <a:highlight>
                  <a:schemeClr val="lt1"/>
                </a:highlight>
                <a:latin typeface="Verdana"/>
                <a:ea typeface="Verdana"/>
                <a:cs typeface="Verdana"/>
                <a:sym typeface="Verdana"/>
              </a:rPr>
              <a:t> tags always go inside the &lt;head&gt; element, and are typically used to specify character set, page description, keywords, author of the document, and viewport settings.</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None/>
            </a:pPr>
            <a:r>
              <a:rPr lang="en-US" sz="1800">
                <a:solidFill>
                  <a:schemeClr val="dk1"/>
                </a:solidFill>
                <a:highlight>
                  <a:schemeClr val="lt1"/>
                </a:highlight>
                <a:latin typeface="Verdana"/>
                <a:ea typeface="Verdana"/>
                <a:cs typeface="Verdana"/>
                <a:sym typeface="Verdana"/>
              </a:rPr>
              <a:t>Metadata will not be displayed on the page, but is machine parsable.</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None/>
            </a:pPr>
            <a:r>
              <a:rPr lang="en-US" sz="1800">
                <a:solidFill>
                  <a:schemeClr val="dk1"/>
                </a:solidFill>
                <a:highlight>
                  <a:schemeClr val="lt1"/>
                </a:highlight>
                <a:latin typeface="Verdana"/>
                <a:ea typeface="Verdana"/>
                <a:cs typeface="Verdana"/>
                <a:sym typeface="Verdana"/>
              </a:rPr>
              <a:t>Metadata is used by browsers (how to display content or reload page), search engines (keywords), and other web services.</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None/>
            </a:pPr>
            <a:r>
              <a:t/>
            </a:r>
            <a:endParaRPr/>
          </a:p>
          <a:p>
            <a:pPr indent="-342900" lvl="0" marL="457200" rtl="0" algn="l">
              <a:spcBef>
                <a:spcPts val="0"/>
              </a:spcBef>
              <a:spcAft>
                <a:spcPts val="0"/>
              </a:spcAft>
              <a:buClr>
                <a:schemeClr val="dk1"/>
              </a:buClr>
              <a:buSzPts val="1800"/>
              <a:buChar char="●"/>
            </a:pPr>
            <a:r>
              <a:rPr lang="en-US" sz="1500" u="sng">
                <a:solidFill>
                  <a:schemeClr val="dk1"/>
                </a:solidFill>
                <a:hlinkClick r:id="rId2">
                  <a:extLst>
                    <a:ext uri="{A12FA001-AC4F-418D-AE19-62706E023703}">
                      <ahyp:hlinkClr val="tx"/>
                    </a:ext>
                  </a:extLst>
                </a:hlinkClick>
              </a:rPr>
              <a:t>&lt;base&gt;</a:t>
            </a:r>
            <a:r>
              <a:rPr lang="en-US" sz="1500">
                <a:solidFill>
                  <a:schemeClr val="dk1"/>
                </a:solidFill>
              </a:rPr>
              <a:t>The </a:t>
            </a:r>
            <a:r>
              <a:rPr b="1" lang="en-US" sz="1500">
                <a:solidFill>
                  <a:schemeClr val="dk1"/>
                </a:solidFill>
              </a:rPr>
              <a:t>HTML &lt;base&gt; element</a:t>
            </a:r>
            <a:r>
              <a:rPr lang="en-US" sz="1500">
                <a:solidFill>
                  <a:schemeClr val="dk1"/>
                </a:solidFill>
              </a:rPr>
              <a:t> specifies the base URL to use for all relative URLs in a document.</a:t>
            </a:r>
            <a:endParaRPr sz="1500">
              <a:solidFill>
                <a:schemeClr val="dk1"/>
              </a:solidFill>
            </a:endParaRPr>
          </a:p>
          <a:p>
            <a:pPr indent="-342900" lvl="0" marL="457200" rtl="0" algn="l">
              <a:spcBef>
                <a:spcPts val="0"/>
              </a:spcBef>
              <a:spcAft>
                <a:spcPts val="0"/>
              </a:spcAft>
              <a:buClr>
                <a:schemeClr val="dk1"/>
              </a:buClr>
              <a:buSzPts val="1800"/>
              <a:buChar char="●"/>
            </a:pPr>
            <a:r>
              <a:rPr lang="en-US" sz="1500" u="sng">
                <a:solidFill>
                  <a:schemeClr val="dk1"/>
                </a:solidFill>
                <a:hlinkClick r:id="rId3">
                  <a:extLst>
                    <a:ext uri="{A12FA001-AC4F-418D-AE19-62706E023703}">
                      <ahyp:hlinkClr val="tx"/>
                    </a:ext>
                  </a:extLst>
                </a:hlinkClick>
              </a:rPr>
              <a:t>&lt;head&gt;</a:t>
            </a:r>
            <a:r>
              <a:rPr lang="en-US" sz="1500">
                <a:solidFill>
                  <a:schemeClr val="dk1"/>
                </a:solidFill>
              </a:rPr>
              <a:t>The </a:t>
            </a:r>
            <a:r>
              <a:rPr b="1" lang="en-US" sz="1500">
                <a:solidFill>
                  <a:schemeClr val="dk1"/>
                </a:solidFill>
              </a:rPr>
              <a:t>HTML &lt;head&gt; element</a:t>
            </a:r>
            <a:r>
              <a:rPr lang="en-US" sz="1500">
                <a:solidFill>
                  <a:schemeClr val="dk1"/>
                </a:solidFill>
              </a:rPr>
              <a:t> contains machine-readable information (</a:t>
            </a:r>
            <a:r>
              <a:rPr lang="en-US" sz="1500" u="sng">
                <a:solidFill>
                  <a:schemeClr val="dk1"/>
                </a:solidFill>
                <a:hlinkClick r:id="rId4">
                  <a:extLst>
                    <a:ext uri="{A12FA001-AC4F-418D-AE19-62706E023703}">
                      <ahyp:hlinkClr val="tx"/>
                    </a:ext>
                  </a:extLst>
                </a:hlinkClick>
              </a:rPr>
              <a:t>metadata</a:t>
            </a:r>
            <a:r>
              <a:rPr lang="en-US" sz="1500">
                <a:solidFill>
                  <a:schemeClr val="dk1"/>
                </a:solidFill>
              </a:rPr>
              <a:t>) about the document, like its </a:t>
            </a:r>
            <a:r>
              <a:rPr lang="en-US" sz="1500" u="sng">
                <a:solidFill>
                  <a:schemeClr val="dk1"/>
                </a:solidFill>
                <a:hlinkClick r:id="rId5">
                  <a:extLst>
                    <a:ext uri="{A12FA001-AC4F-418D-AE19-62706E023703}">
                      <ahyp:hlinkClr val="tx"/>
                    </a:ext>
                  </a:extLst>
                </a:hlinkClick>
              </a:rPr>
              <a:t>title</a:t>
            </a:r>
            <a:r>
              <a:rPr lang="en-US" sz="1500">
                <a:solidFill>
                  <a:schemeClr val="dk1"/>
                </a:solidFill>
              </a:rPr>
              <a:t>, </a:t>
            </a:r>
            <a:r>
              <a:rPr lang="en-US" sz="1500" u="sng">
                <a:solidFill>
                  <a:schemeClr val="dk1"/>
                </a:solidFill>
                <a:hlinkClick r:id="rId6">
                  <a:extLst>
                    <a:ext uri="{A12FA001-AC4F-418D-AE19-62706E023703}">
                      <ahyp:hlinkClr val="tx"/>
                    </a:ext>
                  </a:extLst>
                </a:hlinkClick>
              </a:rPr>
              <a:t>scripts</a:t>
            </a:r>
            <a:r>
              <a:rPr lang="en-US" sz="1500">
                <a:solidFill>
                  <a:schemeClr val="dk1"/>
                </a:solidFill>
              </a:rPr>
              <a:t>, and </a:t>
            </a:r>
            <a:r>
              <a:rPr lang="en-US" sz="1500" u="sng">
                <a:solidFill>
                  <a:schemeClr val="dk1"/>
                </a:solidFill>
                <a:hlinkClick r:id="rId7">
                  <a:extLst>
                    <a:ext uri="{A12FA001-AC4F-418D-AE19-62706E023703}">
                      <ahyp:hlinkClr val="tx"/>
                    </a:ext>
                  </a:extLst>
                </a:hlinkClick>
              </a:rPr>
              <a:t>style sheets</a:t>
            </a:r>
            <a:r>
              <a:rPr lang="en-US" sz="1500">
                <a:solidFill>
                  <a:schemeClr val="dk1"/>
                </a:solidFill>
              </a:rPr>
              <a:t>.</a:t>
            </a:r>
            <a:endParaRPr sz="1500">
              <a:solidFill>
                <a:schemeClr val="dk1"/>
              </a:solidFill>
            </a:endParaRPr>
          </a:p>
          <a:p>
            <a:pPr indent="-342900" lvl="0" marL="457200" rtl="0" algn="l">
              <a:spcBef>
                <a:spcPts val="0"/>
              </a:spcBef>
              <a:spcAft>
                <a:spcPts val="0"/>
              </a:spcAft>
              <a:buClr>
                <a:schemeClr val="dk1"/>
              </a:buClr>
              <a:buSzPts val="1800"/>
              <a:buChar char="●"/>
            </a:pPr>
            <a:r>
              <a:rPr lang="en-US" sz="1500" u="sng">
                <a:solidFill>
                  <a:schemeClr val="dk1"/>
                </a:solidFill>
                <a:hlinkClick r:id="rId8">
                  <a:extLst>
                    <a:ext uri="{A12FA001-AC4F-418D-AE19-62706E023703}">
                      <ahyp:hlinkClr val="tx"/>
                    </a:ext>
                  </a:extLst>
                </a:hlinkClick>
              </a:rPr>
              <a:t>&lt;link&gt;</a:t>
            </a:r>
            <a:r>
              <a:rPr lang="en-US" sz="1500">
                <a:solidFill>
                  <a:schemeClr val="dk1"/>
                </a:solidFill>
              </a:rPr>
              <a:t>The </a:t>
            </a:r>
            <a:r>
              <a:rPr b="1" lang="en-US" sz="1500">
                <a:solidFill>
                  <a:schemeClr val="dk1"/>
                </a:solidFill>
              </a:rPr>
              <a:t>HTML External Resource Link element (&lt;link&gt;)</a:t>
            </a:r>
            <a:r>
              <a:rPr lang="en-US" sz="1500">
                <a:solidFill>
                  <a:schemeClr val="dk1"/>
                </a:solidFill>
              </a:rPr>
              <a:t> specifies relationships between the current document and an external resource. This element is most commonly used to link to </a:t>
            </a:r>
            <a:r>
              <a:rPr lang="en-US" sz="1500" u="sng">
                <a:solidFill>
                  <a:schemeClr val="dk1"/>
                </a:solidFill>
                <a:hlinkClick r:id="rId9">
                  <a:extLst>
                    <a:ext uri="{A12FA001-AC4F-418D-AE19-62706E023703}">
                      <ahyp:hlinkClr val="tx"/>
                    </a:ext>
                  </a:extLst>
                </a:hlinkClick>
              </a:rPr>
              <a:t>stylesheets</a:t>
            </a:r>
            <a:r>
              <a:rPr lang="en-US" sz="1500">
                <a:solidFill>
                  <a:schemeClr val="dk1"/>
                </a:solidFill>
              </a:rPr>
              <a:t>, but is also used to establish site icons (both "favicon" style icons and icons for the home screen and apps on mobile devices) among other things.</a:t>
            </a:r>
            <a:endParaRPr sz="1500">
              <a:solidFill>
                <a:schemeClr val="dk1"/>
              </a:solidFill>
            </a:endParaRPr>
          </a:p>
          <a:p>
            <a:pPr indent="-342900" lvl="0" marL="457200" rtl="0" algn="l">
              <a:spcBef>
                <a:spcPts val="0"/>
              </a:spcBef>
              <a:spcAft>
                <a:spcPts val="0"/>
              </a:spcAft>
              <a:buClr>
                <a:schemeClr val="dk1"/>
              </a:buClr>
              <a:buSzPts val="1800"/>
              <a:buChar char="●"/>
            </a:pPr>
            <a:r>
              <a:rPr lang="en-US" sz="1500" u="sng">
                <a:solidFill>
                  <a:schemeClr val="dk1"/>
                </a:solidFill>
                <a:hlinkClick r:id="rId10">
                  <a:extLst>
                    <a:ext uri="{A12FA001-AC4F-418D-AE19-62706E023703}">
                      <ahyp:hlinkClr val="tx"/>
                    </a:ext>
                  </a:extLst>
                </a:hlinkClick>
              </a:rPr>
              <a:t>&lt;meta&gt;</a:t>
            </a:r>
            <a:r>
              <a:rPr lang="en-US" sz="1500">
                <a:solidFill>
                  <a:schemeClr val="dk1"/>
                </a:solidFill>
              </a:rPr>
              <a:t>The </a:t>
            </a:r>
            <a:r>
              <a:rPr b="1" lang="en-US" sz="1500">
                <a:solidFill>
                  <a:schemeClr val="dk1"/>
                </a:solidFill>
              </a:rPr>
              <a:t>HTML &lt;meta&gt; element</a:t>
            </a:r>
            <a:r>
              <a:rPr lang="en-US" sz="1500">
                <a:solidFill>
                  <a:schemeClr val="dk1"/>
                </a:solidFill>
              </a:rPr>
              <a:t> represents </a:t>
            </a:r>
            <a:r>
              <a:rPr lang="en-US" sz="1500" u="sng">
                <a:solidFill>
                  <a:schemeClr val="dk1"/>
                </a:solidFill>
                <a:hlinkClick r:id="rId11">
                  <a:extLst>
                    <a:ext uri="{A12FA001-AC4F-418D-AE19-62706E023703}">
                      <ahyp:hlinkClr val="tx"/>
                    </a:ext>
                  </a:extLst>
                </a:hlinkClick>
              </a:rPr>
              <a:t>metadata</a:t>
            </a:r>
            <a:r>
              <a:rPr lang="en-US" sz="1500">
                <a:solidFill>
                  <a:schemeClr val="dk1"/>
                </a:solidFill>
              </a:rPr>
              <a:t> that cannot be represented by other HTML meta-related elements, like </a:t>
            </a:r>
            <a:r>
              <a:rPr lang="en-US" sz="1500" u="sng">
                <a:solidFill>
                  <a:schemeClr val="dk1"/>
                </a:solidFill>
                <a:hlinkClick r:id="rId12">
                  <a:extLst>
                    <a:ext uri="{A12FA001-AC4F-418D-AE19-62706E023703}">
                      <ahyp:hlinkClr val="tx"/>
                    </a:ext>
                  </a:extLst>
                </a:hlinkClick>
              </a:rPr>
              <a:t>&lt;base&gt;</a:t>
            </a:r>
            <a:r>
              <a:rPr lang="en-US" sz="1500">
                <a:solidFill>
                  <a:schemeClr val="dk1"/>
                </a:solidFill>
              </a:rPr>
              <a:t>, </a:t>
            </a:r>
            <a:r>
              <a:rPr lang="en-US" sz="1500" u="sng">
                <a:solidFill>
                  <a:schemeClr val="dk1"/>
                </a:solidFill>
                <a:hlinkClick r:id="rId13">
                  <a:extLst>
                    <a:ext uri="{A12FA001-AC4F-418D-AE19-62706E023703}">
                      <ahyp:hlinkClr val="tx"/>
                    </a:ext>
                  </a:extLst>
                </a:hlinkClick>
              </a:rPr>
              <a:t>&lt;link&gt;</a:t>
            </a:r>
            <a:r>
              <a:rPr lang="en-US" sz="1500">
                <a:solidFill>
                  <a:schemeClr val="dk1"/>
                </a:solidFill>
              </a:rPr>
              <a:t>, </a:t>
            </a:r>
            <a:r>
              <a:rPr lang="en-US" sz="1500" u="sng">
                <a:solidFill>
                  <a:schemeClr val="dk1"/>
                </a:solidFill>
                <a:hlinkClick r:id="rId14">
                  <a:extLst>
                    <a:ext uri="{A12FA001-AC4F-418D-AE19-62706E023703}">
                      <ahyp:hlinkClr val="tx"/>
                    </a:ext>
                  </a:extLst>
                </a:hlinkClick>
              </a:rPr>
              <a:t>&lt;script&gt;</a:t>
            </a:r>
            <a:r>
              <a:rPr lang="en-US" sz="1500">
                <a:solidFill>
                  <a:schemeClr val="dk1"/>
                </a:solidFill>
              </a:rPr>
              <a:t>, </a:t>
            </a:r>
            <a:r>
              <a:rPr lang="en-US" sz="1500" u="sng">
                <a:solidFill>
                  <a:schemeClr val="dk1"/>
                </a:solidFill>
                <a:hlinkClick r:id="rId15">
                  <a:extLst>
                    <a:ext uri="{A12FA001-AC4F-418D-AE19-62706E023703}">
                      <ahyp:hlinkClr val="tx"/>
                    </a:ext>
                  </a:extLst>
                </a:hlinkClick>
              </a:rPr>
              <a:t>&lt;style&gt;</a:t>
            </a:r>
            <a:r>
              <a:rPr lang="en-US" sz="1500">
                <a:solidFill>
                  <a:schemeClr val="dk1"/>
                </a:solidFill>
              </a:rPr>
              <a:t> or </a:t>
            </a:r>
            <a:r>
              <a:rPr lang="en-US" sz="1500" u="sng">
                <a:solidFill>
                  <a:schemeClr val="dk1"/>
                </a:solidFill>
                <a:hlinkClick r:id="rId16">
                  <a:extLst>
                    <a:ext uri="{A12FA001-AC4F-418D-AE19-62706E023703}">
                      <ahyp:hlinkClr val="tx"/>
                    </a:ext>
                  </a:extLst>
                </a:hlinkClick>
              </a:rPr>
              <a:t>&lt;title&gt;</a:t>
            </a:r>
            <a:r>
              <a:rPr lang="en-US" sz="1500">
                <a:solidFill>
                  <a:schemeClr val="dk1"/>
                </a:solidFill>
              </a:rPr>
              <a:t>.</a:t>
            </a:r>
            <a:endParaRPr sz="1500">
              <a:solidFill>
                <a:schemeClr val="dk1"/>
              </a:solidFill>
            </a:endParaRPr>
          </a:p>
          <a:p>
            <a:pPr indent="-342900" lvl="0" marL="457200" rtl="0" algn="l">
              <a:spcBef>
                <a:spcPts val="0"/>
              </a:spcBef>
              <a:spcAft>
                <a:spcPts val="0"/>
              </a:spcAft>
              <a:buClr>
                <a:schemeClr val="dk1"/>
              </a:buClr>
              <a:buSzPts val="1800"/>
              <a:buChar char="●"/>
            </a:pPr>
            <a:r>
              <a:rPr lang="en-US" sz="1500" u="sng">
                <a:solidFill>
                  <a:schemeClr val="dk1"/>
                </a:solidFill>
                <a:hlinkClick r:id="rId17">
                  <a:extLst>
                    <a:ext uri="{A12FA001-AC4F-418D-AE19-62706E023703}">
                      <ahyp:hlinkClr val="tx"/>
                    </a:ext>
                  </a:extLst>
                </a:hlinkClick>
              </a:rPr>
              <a:t>&lt;style&gt;</a:t>
            </a:r>
            <a:r>
              <a:rPr lang="en-US" sz="1500">
                <a:solidFill>
                  <a:schemeClr val="dk1"/>
                </a:solidFill>
              </a:rPr>
              <a:t>The </a:t>
            </a:r>
            <a:r>
              <a:rPr b="1" lang="en-US" sz="1500">
                <a:solidFill>
                  <a:schemeClr val="dk1"/>
                </a:solidFill>
              </a:rPr>
              <a:t>HTML &lt;style&gt; element</a:t>
            </a:r>
            <a:r>
              <a:rPr lang="en-US" sz="1500">
                <a:solidFill>
                  <a:schemeClr val="dk1"/>
                </a:solidFill>
              </a:rPr>
              <a:t> contains style information for a document, or part of a document.</a:t>
            </a:r>
            <a:endParaRPr sz="1500">
              <a:solidFill>
                <a:schemeClr val="dk1"/>
              </a:solidFill>
            </a:endParaRPr>
          </a:p>
          <a:p>
            <a:pPr indent="-342900" lvl="0" marL="457200" rtl="0" algn="l">
              <a:spcBef>
                <a:spcPts val="0"/>
              </a:spcBef>
              <a:spcAft>
                <a:spcPts val="0"/>
              </a:spcAft>
              <a:buClr>
                <a:schemeClr val="dk1"/>
              </a:buClr>
              <a:buSzPts val="1800"/>
              <a:buChar char="●"/>
            </a:pPr>
            <a:r>
              <a:rPr lang="en-US" sz="1500" u="sng">
                <a:solidFill>
                  <a:schemeClr val="dk1"/>
                </a:solidFill>
                <a:hlinkClick r:id="rId18">
                  <a:extLst>
                    <a:ext uri="{A12FA001-AC4F-418D-AE19-62706E023703}">
                      <ahyp:hlinkClr val="tx"/>
                    </a:ext>
                  </a:extLst>
                </a:hlinkClick>
              </a:rPr>
              <a:t>&lt;title&gt;</a:t>
            </a:r>
            <a:r>
              <a:rPr lang="en-US" sz="1500">
                <a:solidFill>
                  <a:schemeClr val="dk1"/>
                </a:solidFill>
              </a:rPr>
              <a:t>The </a:t>
            </a:r>
            <a:r>
              <a:rPr b="1" lang="en-US" sz="1500">
                <a:solidFill>
                  <a:schemeClr val="dk1"/>
                </a:solidFill>
              </a:rPr>
              <a:t>HTML Title element</a:t>
            </a:r>
            <a:r>
              <a:rPr lang="en-US" sz="1500">
                <a:solidFill>
                  <a:schemeClr val="dk1"/>
                </a:solidFill>
              </a:rPr>
              <a:t> (</a:t>
            </a:r>
            <a:r>
              <a:rPr b="1" lang="en-US" sz="1500">
                <a:solidFill>
                  <a:schemeClr val="dk1"/>
                </a:solidFill>
              </a:rPr>
              <a:t>&lt;title&gt;</a:t>
            </a:r>
            <a:r>
              <a:rPr lang="en-US" sz="1500">
                <a:solidFill>
                  <a:schemeClr val="dk1"/>
                </a:solidFill>
              </a:rPr>
              <a:t>) defines the document's title that is shown in a </a:t>
            </a:r>
            <a:r>
              <a:rPr lang="en-US" sz="1500" u="sng">
                <a:solidFill>
                  <a:schemeClr val="dk1"/>
                </a:solidFill>
                <a:hlinkClick r:id="rId19">
                  <a:extLst>
                    <a:ext uri="{A12FA001-AC4F-418D-AE19-62706E023703}">
                      <ahyp:hlinkClr val="tx"/>
                    </a:ext>
                  </a:extLst>
                </a:hlinkClick>
              </a:rPr>
              <a:t>browser</a:t>
            </a:r>
            <a:r>
              <a:rPr lang="en-US" sz="1500">
                <a:solidFill>
                  <a:schemeClr val="dk1"/>
                </a:solidFill>
              </a:rPr>
              <a:t>'s title bar or a page's tab.</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81cbc57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rgbClr val="FFFFFF"/>
                </a:highlight>
                <a:latin typeface="Verdana"/>
                <a:ea typeface="Verdana"/>
                <a:cs typeface="Verdana"/>
                <a:sym typeface="Verdana"/>
              </a:rPr>
              <a:t>Body can include </a:t>
            </a:r>
            <a:r>
              <a:rPr lang="en-US" sz="1800">
                <a:solidFill>
                  <a:schemeClr val="dk1"/>
                </a:solidFill>
                <a:highlight>
                  <a:srgbClr val="FFFFFF"/>
                </a:highlight>
                <a:latin typeface="Verdana"/>
                <a:ea typeface="Verdana"/>
                <a:cs typeface="Verdana"/>
                <a:sym typeface="Verdana"/>
              </a:rPr>
              <a:t>different</a:t>
            </a:r>
            <a:r>
              <a:rPr lang="en-US" sz="1800">
                <a:solidFill>
                  <a:schemeClr val="dk1"/>
                </a:solidFill>
                <a:highlight>
                  <a:srgbClr val="FFFFFF"/>
                </a:highlight>
                <a:latin typeface="Verdana"/>
                <a:ea typeface="Verdana"/>
                <a:cs typeface="Verdana"/>
                <a:sym typeface="Verdana"/>
              </a:rPr>
              <a:t> types of elements listed on the slide.</a:t>
            </a:r>
            <a:endParaRPr sz="180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
        <p:nvSpPr>
          <p:cNvPr id="748" name="Google Shape;748;g881cbc5799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80ae40c10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80ae40c10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spcBef>
                <a:spcPts val="0"/>
              </a:spcBef>
              <a:spcAft>
                <a:spcPts val="0"/>
              </a:spcAft>
              <a:buClr>
                <a:schemeClr val="dk1"/>
              </a:buClr>
              <a:buSzPts val="1400"/>
              <a:buFont typeface="Arial"/>
              <a:buNone/>
            </a:pPr>
            <a:r>
              <a:rPr lang="en-US" sz="1800">
                <a:solidFill>
                  <a:schemeClr val="dk1"/>
                </a:solidFill>
              </a:rPr>
              <a:t>Now let’s create our first html document.</a:t>
            </a:r>
            <a:endParaRPr sz="1800">
              <a:solidFill>
                <a:schemeClr val="dk1"/>
              </a:solidFill>
            </a:endParaRPr>
          </a:p>
          <a:p>
            <a:pPr indent="0" lvl="0" marL="139700" rtl="0" algn="l">
              <a:spcBef>
                <a:spcPts val="0"/>
              </a:spcBef>
              <a:spcAft>
                <a:spcPts val="0"/>
              </a:spcAft>
              <a:buClr>
                <a:schemeClr val="dk1"/>
              </a:buClr>
              <a:buSzPts val="1400"/>
              <a:buFont typeface="Arial"/>
              <a:buNone/>
            </a:pPr>
            <a:r>
              <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&lt;!DOCTYPE html&gt;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&lt;html&gt;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     &lt;head&gt;</a:t>
            </a:r>
            <a:br>
              <a:rPr lang="en-US">
                <a:solidFill>
                  <a:schemeClr val="dk1"/>
                </a:solidFill>
              </a:rPr>
            </a:br>
            <a:r>
              <a:rPr lang="en-US">
                <a:solidFill>
                  <a:schemeClr val="dk1"/>
                </a:solidFill>
              </a:rPr>
              <a:t>           &lt;title&gt;Welcome To My Site&lt;/title&gt;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     &lt;/head&gt;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     &lt;body&gt;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           &lt;p&gt;Hello World!&lt;/p&gt;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     &lt;/body&gt;</a:t>
            </a:r>
            <a:endParaRPr>
              <a:solidFill>
                <a:schemeClr val="dk1"/>
              </a:solidFill>
            </a:endParaRPr>
          </a:p>
          <a:p>
            <a:pPr indent="0" lvl="0" marL="139700" rtl="0" algn="l">
              <a:spcBef>
                <a:spcPts val="0"/>
              </a:spcBef>
              <a:spcAft>
                <a:spcPts val="0"/>
              </a:spcAft>
              <a:buClr>
                <a:schemeClr val="dk1"/>
              </a:buClr>
              <a:buSzPts val="1400"/>
              <a:buFont typeface="Arial"/>
              <a:buNone/>
            </a:pPr>
            <a:r>
              <a:rPr lang="en-US">
                <a:solidFill>
                  <a:schemeClr val="dk1"/>
                </a:solidFill>
              </a:rPr>
              <a:t>&lt;/html&gt;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881998e5ef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881998e5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88199b18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88199b18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Now we will continue with a little more technical information.</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88199b185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88199b18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700"/>
              <a:t>Before starting the lesson, please explain briefly what you understand when you say HTML element, tag and attribute on Pear Deck.</a:t>
            </a:r>
            <a:endParaRPr sz="17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8199b185f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8199b18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HTML elements cannot be nested. Is it true or false? Please let's answer it on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True, B: False,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88199b185f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88199b185f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We will first explain a little theory and then practice. In the theory part, we will first discuss the HTML elements, then explain the tags and attributes.</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88199b185f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88199b185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An HTML element is an individual component of an HTML document. It represents semantics, or meaning. For example, the </a:t>
            </a:r>
            <a:r>
              <a:rPr lang="en-US" sz="1800">
                <a:solidFill>
                  <a:schemeClr val="dk1"/>
                </a:solidFill>
                <a:highlight>
                  <a:srgbClr val="F1F1F1"/>
                </a:highlight>
                <a:latin typeface="Courier New"/>
                <a:ea typeface="Courier New"/>
                <a:cs typeface="Courier New"/>
                <a:sym typeface="Courier New"/>
              </a:rPr>
              <a:t>title</a:t>
            </a:r>
            <a:r>
              <a:rPr lang="en-US" sz="1800">
                <a:solidFill>
                  <a:schemeClr val="dk1"/>
                </a:solidFill>
              </a:rPr>
              <a:t> element represents the title of the document.</a:t>
            </a:r>
            <a:endParaRPr sz="1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SzPts val="1400"/>
              <a:buNone/>
            </a:pPr>
            <a:r>
              <a:rPr lang="en-US" sz="1800">
                <a:solidFill>
                  <a:schemeClr val="dk1"/>
                </a:solidFill>
              </a:rPr>
              <a:t>Most HTML elements are written with a </a:t>
            </a:r>
            <a:r>
              <a:rPr i="1" lang="en-US" sz="1800">
                <a:solidFill>
                  <a:schemeClr val="dk1"/>
                </a:solidFill>
              </a:rPr>
              <a:t>start tag</a:t>
            </a:r>
            <a:r>
              <a:rPr lang="en-US" sz="1800">
                <a:solidFill>
                  <a:schemeClr val="dk1"/>
                </a:solidFill>
              </a:rPr>
              <a:t> (or opening tag) and an </a:t>
            </a:r>
            <a:r>
              <a:rPr i="1" lang="en-US" sz="1800">
                <a:solidFill>
                  <a:schemeClr val="dk1"/>
                </a:solidFill>
              </a:rPr>
              <a:t>end tag</a:t>
            </a:r>
            <a:r>
              <a:rPr lang="en-US" sz="1800">
                <a:solidFill>
                  <a:schemeClr val="dk1"/>
                </a:solidFill>
              </a:rPr>
              <a:t> (or closing tag), with content in between. Elements can also contain attributes that defines its additional properties.</a:t>
            </a:r>
            <a:endParaRPr sz="1800">
              <a:solidFill>
                <a:schemeClr val="dk1"/>
              </a:solidFill>
            </a:endParaRPr>
          </a:p>
          <a:p>
            <a:pPr indent="0" lvl="0" marL="0" rtl="0" algn="l">
              <a:lnSpc>
                <a:spcPct val="100000"/>
              </a:lnSpc>
              <a:spcBef>
                <a:spcPts val="0"/>
              </a:spcBef>
              <a:spcAft>
                <a:spcPts val="0"/>
              </a:spcAft>
              <a:buSzPts val="1400"/>
              <a:buNone/>
            </a:pPr>
            <a:r>
              <a:t/>
            </a:r>
            <a:endParaRPr sz="1800">
              <a:solidFill>
                <a:schemeClr val="dk1"/>
              </a:solidFill>
            </a:endParaRPr>
          </a:p>
          <a:p>
            <a:pPr indent="0" lvl="0" marL="0" rtl="0" algn="l">
              <a:lnSpc>
                <a:spcPct val="100000"/>
              </a:lnSpc>
              <a:spcBef>
                <a:spcPts val="0"/>
              </a:spcBef>
              <a:spcAft>
                <a:spcPts val="0"/>
              </a:spcAft>
              <a:buSzPts val="1400"/>
              <a:buNone/>
            </a:pPr>
            <a:r>
              <a:rPr lang="en-US" sz="1800">
                <a:solidFill>
                  <a:schemeClr val="dk1"/>
                </a:solidFill>
              </a:rPr>
              <a:t>—-------------------</a:t>
            </a:r>
            <a:endParaRPr sz="1800">
              <a:solidFill>
                <a:schemeClr val="dk1"/>
              </a:solidFill>
            </a:endParaRPr>
          </a:p>
          <a:p>
            <a:pPr indent="0" lvl="0" marL="0" rtl="0" algn="l">
              <a:lnSpc>
                <a:spcPct val="100000"/>
              </a:lnSpc>
              <a:spcBef>
                <a:spcPts val="0"/>
              </a:spcBef>
              <a:spcAft>
                <a:spcPts val="0"/>
              </a:spcAft>
              <a:buSzPts val="1400"/>
              <a:buNone/>
            </a:pPr>
            <a:r>
              <a:rPr lang="en-US" sz="1800">
                <a:solidFill>
                  <a:schemeClr val="dk1"/>
                </a:solidFill>
              </a:rPr>
              <a:t>Let's start our lesson with HTML elements.</a:t>
            </a:r>
            <a:endParaRPr sz="18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sz="1800">
                <a:solidFill>
                  <a:schemeClr val="dk1"/>
                </a:solidFill>
              </a:rPr>
              <a:t>Before starting the lesson, please state whether you have finished the pre-class activity or not on Pear Deck.</a:t>
            </a:r>
            <a:endParaRPr sz="1800">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This is a Pear Deck Multiple Choice Slide. Your current options are: A: Yes, B: No, </a:t>
            </a:r>
            <a:endParaRPr/>
          </a:p>
          <a:p>
            <a:pPr indent="0" lvl="0" marL="0" rtl="0" algn="l">
              <a:lnSpc>
                <a:spcPct val="100000"/>
              </a:lnSpc>
              <a:spcBef>
                <a:spcPts val="0"/>
              </a:spcBef>
              <a:spcAft>
                <a:spcPts val="0"/>
              </a:spcAft>
              <a:buSzPts val="1400"/>
              <a:buNone/>
            </a:pPr>
            <a:r>
              <a:rPr lang="en-US"/>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88199b185f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88199b185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In the example on the slide, the &lt;p&gt; is the opening tag and the p with a  forward </a:t>
            </a:r>
            <a:r>
              <a:rPr lang="en-US" sz="1800"/>
              <a:t>slash</a:t>
            </a:r>
            <a:r>
              <a:rPr lang="en-US" sz="1800"/>
              <a:t> is the closing tag, and the phrase "</a:t>
            </a:r>
            <a:r>
              <a:rPr lang="en-US" sz="1800"/>
              <a:t>This is a content</a:t>
            </a:r>
            <a:r>
              <a:rPr lang="en-US" sz="1800"/>
              <a:t>" is the content.</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In the next picture, similarly, a paragraph element whose content is "Hello World" is seen.</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1) The HTML element starts with the start tag and ends with the end tag.</a:t>
            </a:r>
            <a:endParaRPr sz="1800"/>
          </a:p>
          <a:p>
            <a:pPr indent="0" lvl="0" marL="0" rtl="0" algn="l">
              <a:lnSpc>
                <a:spcPct val="100000"/>
              </a:lnSpc>
              <a:spcBef>
                <a:spcPts val="0"/>
              </a:spcBef>
              <a:spcAft>
                <a:spcPts val="0"/>
              </a:spcAft>
              <a:buClr>
                <a:schemeClr val="dk1"/>
              </a:buClr>
              <a:buSzPts val="1100"/>
              <a:buFont typeface="Arial"/>
              <a:buNone/>
            </a:pPr>
            <a:r>
              <a:rPr lang="en-US" sz="1800"/>
              <a:t>2) Everything between the start and end tags is called element contents.</a:t>
            </a:r>
            <a:endParaRPr sz="1800"/>
          </a:p>
          <a:p>
            <a:pPr indent="0" lvl="0" marL="0" rtl="0" algn="l">
              <a:lnSpc>
                <a:spcPct val="100000"/>
              </a:lnSpc>
              <a:spcBef>
                <a:spcPts val="0"/>
              </a:spcBef>
              <a:spcAft>
                <a:spcPts val="0"/>
              </a:spcAft>
              <a:buClr>
                <a:schemeClr val="dk1"/>
              </a:buClr>
              <a:buSzPts val="1100"/>
              <a:buFont typeface="Arial"/>
              <a:buNone/>
            </a:pPr>
            <a:r>
              <a:rPr lang="en-US" sz="1800"/>
              <a:t>3) Some HTML elements may contain empty content.</a:t>
            </a:r>
            <a:endParaRPr sz="1800"/>
          </a:p>
          <a:p>
            <a:pPr indent="0" lvl="0" marL="0" rtl="0" algn="l">
              <a:lnSpc>
                <a:spcPct val="100000"/>
              </a:lnSpc>
              <a:spcBef>
                <a:spcPts val="0"/>
              </a:spcBef>
              <a:spcAft>
                <a:spcPts val="0"/>
              </a:spcAft>
              <a:buClr>
                <a:schemeClr val="dk1"/>
              </a:buClr>
              <a:buSzPts val="1100"/>
              <a:buFont typeface="Arial"/>
              <a:buNone/>
            </a:pPr>
            <a:r>
              <a:rPr lang="en-US" sz="1800"/>
              <a:t>4) Most HTML elements have attributes.</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8199b185f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88199b185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elements can be nested (this means that elements can contain other elements).</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rPr lang="en-US" sz="1800">
                <a:solidFill>
                  <a:schemeClr val="dk1"/>
                </a:solidFill>
                <a:highlight>
                  <a:schemeClr val="lt1"/>
                </a:highlight>
                <a:latin typeface="Verdana"/>
                <a:ea typeface="Verdana"/>
                <a:cs typeface="Verdana"/>
                <a:sym typeface="Verdana"/>
              </a:rPr>
              <a:t>All HTML documents consist of nested HTML elements.</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HTML elements are nested in a structure we call nested.</a:t>
            </a: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8199b185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88199b185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US" sz="1800"/>
              <a:t>Each HTML document consists of nested HTML elements. HTML elements can also be composed of other elements. In fact, it would not be wrong to say that all HTML documents consist of nested HTML elements.</a:t>
            </a:r>
            <a:endParaRPr sz="1800"/>
          </a:p>
          <a:p>
            <a:pPr indent="0" lvl="0" marL="0" rtl="0" algn="l">
              <a:lnSpc>
                <a:spcPct val="115000"/>
              </a:lnSpc>
              <a:spcBef>
                <a:spcPts val="1100"/>
              </a:spcBef>
              <a:spcAft>
                <a:spcPts val="0"/>
              </a:spcAft>
              <a:buClr>
                <a:schemeClr val="dk1"/>
              </a:buClr>
              <a:buSzPts val="1100"/>
              <a:buFont typeface="Arial"/>
              <a:buNone/>
            </a:pPr>
            <a:r>
              <a:t/>
            </a:r>
            <a:endParaRPr sz="1800"/>
          </a:p>
          <a:p>
            <a:pPr indent="0" lvl="0" marL="0" rtl="0" algn="l">
              <a:lnSpc>
                <a:spcPct val="115000"/>
              </a:lnSpc>
              <a:spcBef>
                <a:spcPts val="1100"/>
              </a:spcBef>
              <a:spcAft>
                <a:spcPts val="0"/>
              </a:spcAft>
              <a:buClr>
                <a:schemeClr val="dk1"/>
              </a:buClr>
              <a:buSzPts val="1100"/>
              <a:buFont typeface="Arial"/>
              <a:buNone/>
            </a:pPr>
            <a:r>
              <a:rPr lang="en-US" sz="1800"/>
              <a:t>The HTML document on the slide consists of four HTML elements:</a:t>
            </a:r>
            <a:endParaRPr sz="1800"/>
          </a:p>
          <a:p>
            <a:pPr indent="0" lvl="0" marL="0" rtl="0" algn="l">
              <a:lnSpc>
                <a:spcPct val="115000"/>
              </a:lnSpc>
              <a:spcBef>
                <a:spcPts val="1100"/>
              </a:spcBef>
              <a:spcAft>
                <a:spcPts val="0"/>
              </a:spcAft>
              <a:buClr>
                <a:schemeClr val="dk1"/>
              </a:buClr>
              <a:buSzPts val="1100"/>
              <a:buFont typeface="Arial"/>
              <a:buNone/>
            </a:pPr>
            <a:r>
              <a:rPr lang="en-US" sz="1800"/>
              <a:t>The first element in the example is the &lt;html&gt; element and defines the entire document.</a:t>
            </a:r>
            <a:endParaRPr sz="1800"/>
          </a:p>
          <a:p>
            <a:pPr indent="0" lvl="0" marL="0" rtl="0" algn="l">
              <a:lnSpc>
                <a:spcPct val="115000"/>
              </a:lnSpc>
              <a:spcBef>
                <a:spcPts val="1100"/>
              </a:spcBef>
              <a:spcAft>
                <a:spcPts val="0"/>
              </a:spcAft>
              <a:buClr>
                <a:schemeClr val="dk1"/>
              </a:buClr>
              <a:buSzPts val="1100"/>
              <a:buFont typeface="Arial"/>
              <a:buNone/>
            </a:pPr>
            <a:r>
              <a:rPr lang="en-US" sz="1800"/>
              <a:t>All elements up to the closing &lt;/html&gt; make up the content of the &lt;html&gt; element.</a:t>
            </a:r>
            <a:endParaRPr sz="1800"/>
          </a:p>
          <a:p>
            <a:pPr indent="0" lvl="0" marL="0" rtl="0" algn="l">
              <a:lnSpc>
                <a:spcPct val="115000"/>
              </a:lnSpc>
              <a:spcBef>
                <a:spcPts val="1100"/>
              </a:spcBef>
              <a:spcAft>
                <a:spcPts val="0"/>
              </a:spcAft>
              <a:buClr>
                <a:schemeClr val="dk1"/>
              </a:buClr>
              <a:buSzPts val="1100"/>
              <a:buFont typeface="Arial"/>
              <a:buNone/>
            </a:pPr>
            <a:r>
              <a:rPr lang="en-US" sz="1800"/>
              <a:t>&lt;body&gt; is the second element.</a:t>
            </a:r>
            <a:endParaRPr sz="1800"/>
          </a:p>
          <a:p>
            <a:pPr indent="0" lvl="0" marL="0" rtl="0" algn="l">
              <a:lnSpc>
                <a:spcPct val="115000"/>
              </a:lnSpc>
              <a:spcBef>
                <a:spcPts val="1100"/>
              </a:spcBef>
              <a:spcAft>
                <a:spcPts val="0"/>
              </a:spcAft>
              <a:buClr>
                <a:schemeClr val="dk1"/>
              </a:buClr>
              <a:buSzPts val="1100"/>
              <a:buFont typeface="Arial"/>
              <a:buNone/>
            </a:pPr>
            <a:r>
              <a:rPr lang="en-US" sz="1800"/>
              <a:t>&lt;h1&gt; and &lt;p&gt; are the third and fourth innermost elements. The content of these elements is the text between the tags.</a:t>
            </a:r>
            <a:endParaRPr sz="1800"/>
          </a:p>
          <a:p>
            <a:pPr indent="0" lvl="0" marL="0" rtl="0" algn="l">
              <a:lnSpc>
                <a:spcPct val="115000"/>
              </a:lnSpc>
              <a:spcBef>
                <a:spcPts val="1100"/>
              </a:spcBef>
              <a:spcAft>
                <a:spcPts val="1100"/>
              </a:spcAft>
              <a:buNone/>
            </a:pPr>
            <a:r>
              <a:t/>
            </a:r>
            <a:endParaRPr sz="18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88199b185f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88199b185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There are also empty HTML elements in addition to the elements with its own content.</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88199b185f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88199b185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If an element has no content of its own, it is called an empty element.</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Empty HTML elements do not have closing tags.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The &lt;br&gt; element seen in the slide is an empty element.</a:t>
            </a:r>
            <a:endParaRPr sz="1800"/>
          </a:p>
          <a:p>
            <a:pPr indent="0" lvl="0" marL="0" rtl="0" algn="l">
              <a:lnSpc>
                <a:spcPct val="100000"/>
              </a:lnSpc>
              <a:spcBef>
                <a:spcPts val="0"/>
              </a:spcBef>
              <a:spcAft>
                <a:spcPts val="0"/>
              </a:spcAft>
              <a:buSzPts val="1400"/>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solidFill>
                  <a:srgbClr val="1B1B1B"/>
                </a:solidFill>
                <a:highlight>
                  <a:schemeClr val="lt1"/>
                </a:highlight>
              </a:rPr>
              <a:t>The </a:t>
            </a:r>
            <a:r>
              <a:rPr lang="en-US" sz="1800" u="sng">
                <a:solidFill>
                  <a:srgbClr val="005282"/>
                </a:solidFill>
                <a:highlight>
                  <a:schemeClr val="lt1"/>
                </a:highlight>
                <a:hlinkClick r:id="rId2">
                  <a:extLst>
                    <a:ext uri="{A12FA001-AC4F-418D-AE19-62706E023703}">
                      <ahyp:hlinkClr val="tx"/>
                    </a:ext>
                  </a:extLst>
                </a:hlinkClick>
              </a:rPr>
              <a:t>HTML</a:t>
            </a:r>
            <a:r>
              <a:rPr lang="en-US" sz="1800">
                <a:solidFill>
                  <a:srgbClr val="1B1B1B"/>
                </a:solidFill>
                <a:highlight>
                  <a:schemeClr val="lt1"/>
                </a:highlight>
              </a:rPr>
              <a:t>, specifications define very precisely what each element can contain. Many combinations have no semantic meaning, for example an </a:t>
            </a:r>
            <a:r>
              <a:rPr lang="en-US" sz="1800" u="sng">
                <a:solidFill>
                  <a:srgbClr val="005282"/>
                </a:solidFill>
                <a:highlight>
                  <a:srgbClr val="F4F4F4"/>
                </a:highlight>
                <a:latin typeface="Courier New"/>
                <a:ea typeface="Courier New"/>
                <a:cs typeface="Courier New"/>
                <a:sym typeface="Courier New"/>
                <a:hlinkClick r:id="rId3">
                  <a:extLst>
                    <a:ext uri="{A12FA001-AC4F-418D-AE19-62706E023703}">
                      <ahyp:hlinkClr val="tx"/>
                    </a:ext>
                  </a:extLst>
                </a:hlinkClick>
              </a:rPr>
              <a:t>&lt;audio&gt;</a:t>
            </a:r>
            <a:r>
              <a:rPr lang="en-US" sz="1800">
                <a:solidFill>
                  <a:srgbClr val="1B1B1B"/>
                </a:solidFill>
                <a:highlight>
                  <a:schemeClr val="lt1"/>
                </a:highlight>
              </a:rPr>
              <a:t> element nested inside an </a:t>
            </a:r>
            <a:r>
              <a:rPr lang="en-US" sz="1800" u="sng">
                <a:solidFill>
                  <a:srgbClr val="005282"/>
                </a:solidFill>
                <a:highlight>
                  <a:srgbClr val="F4F4F4"/>
                </a:highlight>
                <a:latin typeface="Courier New"/>
                <a:ea typeface="Courier New"/>
                <a:cs typeface="Courier New"/>
                <a:sym typeface="Courier New"/>
                <a:hlinkClick r:id="rId4">
                  <a:extLst>
                    <a:ext uri="{A12FA001-AC4F-418D-AE19-62706E023703}">
                      <ahyp:hlinkClr val="tx"/>
                    </a:ext>
                  </a:extLst>
                </a:hlinkClick>
              </a:rPr>
              <a:t>&lt;hr&gt;</a:t>
            </a:r>
            <a:r>
              <a:rPr lang="en-US" sz="1800">
                <a:solidFill>
                  <a:srgbClr val="1B1B1B"/>
                </a:solidFill>
                <a:highlight>
                  <a:schemeClr val="lt1"/>
                </a:highlight>
              </a:rPr>
              <a:t> element.</a:t>
            </a:r>
            <a:endParaRPr sz="1800">
              <a:solidFill>
                <a:srgbClr val="1B1B1B"/>
              </a:solidFill>
              <a:highlight>
                <a:schemeClr val="lt1"/>
              </a:highlight>
            </a:endParaRPr>
          </a:p>
          <a:p>
            <a:pPr indent="0" lvl="0" marL="0" rtl="0" algn="l">
              <a:lnSpc>
                <a:spcPct val="115000"/>
              </a:lnSpc>
              <a:spcBef>
                <a:spcPts val="1800"/>
              </a:spcBef>
              <a:spcAft>
                <a:spcPts val="0"/>
              </a:spcAft>
              <a:buClr>
                <a:schemeClr val="dk1"/>
              </a:buClr>
              <a:buSzPts val="1100"/>
              <a:buFont typeface="Arial"/>
              <a:buNone/>
            </a:pPr>
            <a:r>
              <a:t/>
            </a:r>
            <a:endParaRPr sz="1800">
              <a:solidFill>
                <a:srgbClr val="1B1B1B"/>
              </a:solidFill>
              <a:highlight>
                <a:schemeClr val="lt1"/>
              </a:highlight>
            </a:endParaRPr>
          </a:p>
          <a:p>
            <a:pPr indent="0" lvl="0" marL="0" rtl="0" algn="l">
              <a:lnSpc>
                <a:spcPct val="115000"/>
              </a:lnSpc>
              <a:spcBef>
                <a:spcPts val="1800"/>
              </a:spcBef>
              <a:spcAft>
                <a:spcPts val="1800"/>
              </a:spcAft>
              <a:buClr>
                <a:schemeClr val="dk1"/>
              </a:buClr>
              <a:buSzPts val="1100"/>
              <a:buFont typeface="Arial"/>
              <a:buNone/>
            </a:pPr>
            <a:r>
              <a:rPr lang="en-US" sz="1800">
                <a:solidFill>
                  <a:srgbClr val="1B1B1B"/>
                </a:solidFill>
                <a:highlight>
                  <a:schemeClr val="lt1"/>
                </a:highlight>
              </a:rPr>
              <a:t>The empty elements in HTML are as follows: </a:t>
            </a:r>
            <a:r>
              <a:rPr lang="en-US" sz="1800" u="sng">
                <a:solidFill>
                  <a:schemeClr val="hlink"/>
                </a:solidFill>
                <a:highlight>
                  <a:schemeClr val="lt1"/>
                </a:highlight>
                <a:hlinkClick r:id="rId5"/>
              </a:rPr>
              <a:t>https://developer.mozilla.org/en-US/docs/Glossary/Empty_element</a:t>
            </a:r>
            <a:endParaRPr sz="1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88199b185f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88199b185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Friends, what is the content of the &lt;body&gt; element in the HTML code shown on the slide? Please specify on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8199b185f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88199b185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414141"/>
                </a:solidFill>
              </a:rPr>
              <a:t>Technically, an HTML element is the collection of start tag, its attributes, an end tag and everything in between. On the other hand an HTML tag (either opening or closing) is used to mark the start or end of an element, as you can see on the slide.</a:t>
            </a:r>
            <a:endParaRPr sz="1800">
              <a:solidFill>
                <a:srgbClr val="414141"/>
              </a:solidFill>
            </a:endParaRPr>
          </a:p>
          <a:p>
            <a:pPr indent="0" lvl="0" marL="0" rtl="0" algn="l">
              <a:lnSpc>
                <a:spcPct val="100000"/>
              </a:lnSpc>
              <a:spcBef>
                <a:spcPts val="110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Now let's briefly touch on HTML tags.</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88199b185f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88199b185f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chemeClr val="lt1"/>
                </a:highlight>
                <a:latin typeface="Roboto"/>
                <a:ea typeface="Roboto"/>
                <a:cs typeface="Roboto"/>
                <a:sym typeface="Roboto"/>
              </a:rPr>
              <a:t>HTML tags are like keywords which defines that how web browser will format and display the content. With the help of tags, a web browser can distinguish between an HTML content and a simple content. </a:t>
            </a:r>
            <a:endParaRPr sz="1800">
              <a:solidFill>
                <a:srgbClr val="333333"/>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chemeClr val="lt1"/>
                </a:highlight>
                <a:latin typeface="Roboto"/>
                <a:ea typeface="Roboto"/>
                <a:cs typeface="Roboto"/>
                <a:sym typeface="Roboto"/>
              </a:rPr>
              <a:t>When a web browser reads an HTML document, it reads it from top to bottom and left to right. HTML tags are used to create HTML documents and render their properties. Each HTML tags have different properties.</a:t>
            </a:r>
            <a:endParaRPr sz="1800">
              <a:solidFill>
                <a:srgbClr val="333333"/>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chemeClr val="lt1"/>
                </a:highlight>
                <a:latin typeface="Roboto"/>
                <a:ea typeface="Roboto"/>
                <a:cs typeface="Roboto"/>
                <a:sym typeface="Roboto"/>
              </a:rPr>
              <a:t>An HTML file must have some essential tags so that web browser can differentiate between a simple text and HTML text. You can use as many tags you want as per your code requirement.</a:t>
            </a:r>
            <a:endParaRPr sz="1800">
              <a:solidFill>
                <a:srgbClr val="333333"/>
              </a:solidFill>
              <a:highlight>
                <a:schemeClr val="lt1"/>
              </a:highlight>
              <a:latin typeface="Roboto"/>
              <a:ea typeface="Roboto"/>
              <a:cs typeface="Roboto"/>
              <a:sym typeface="Roboto"/>
            </a:endParaRPr>
          </a:p>
          <a:p>
            <a:pPr indent="-342900" lvl="0" marL="457200" marR="25400" rtl="0" algn="l">
              <a:lnSpc>
                <a:spcPct val="156250"/>
              </a:lnSpc>
              <a:spcBef>
                <a:spcPts val="1500"/>
              </a:spcBef>
              <a:spcAft>
                <a:spcPts val="0"/>
              </a:spcAft>
              <a:buClr>
                <a:schemeClr val="dk1"/>
              </a:buClr>
              <a:buSzPts val="1800"/>
              <a:buFont typeface="Roboto"/>
              <a:buChar char="●"/>
            </a:pPr>
            <a:r>
              <a:rPr lang="en-US" sz="1800">
                <a:solidFill>
                  <a:schemeClr val="dk1"/>
                </a:solidFill>
                <a:highlight>
                  <a:schemeClr val="lt1"/>
                </a:highlight>
                <a:latin typeface="Roboto"/>
                <a:ea typeface="Roboto"/>
                <a:cs typeface="Roboto"/>
                <a:sym typeface="Roboto"/>
              </a:rPr>
              <a:t>All HTML tags must enclosed within &lt; &gt; these brackets.</a:t>
            </a:r>
            <a:endParaRPr sz="1800">
              <a:solidFill>
                <a:schemeClr val="dk1"/>
              </a:solidFill>
              <a:highlight>
                <a:schemeClr val="lt1"/>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Char char="●"/>
            </a:pPr>
            <a:r>
              <a:rPr lang="en-US" sz="1800">
                <a:solidFill>
                  <a:schemeClr val="dk1"/>
                </a:solidFill>
                <a:highlight>
                  <a:schemeClr val="lt1"/>
                </a:highlight>
                <a:latin typeface="Roboto"/>
                <a:ea typeface="Roboto"/>
                <a:cs typeface="Roboto"/>
                <a:sym typeface="Roboto"/>
              </a:rPr>
              <a:t>Every tag in HTML perform different tasks.</a:t>
            </a:r>
            <a:endParaRPr sz="1800">
              <a:solidFill>
                <a:schemeClr val="dk1"/>
              </a:solidFill>
              <a:highlight>
                <a:schemeClr val="lt1"/>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US" sz="1800">
                <a:solidFill>
                  <a:schemeClr val="dk1"/>
                </a:solidFill>
                <a:highlight>
                  <a:schemeClr val="lt1"/>
                </a:highlight>
                <a:latin typeface="Roboto"/>
                <a:ea typeface="Roboto"/>
                <a:cs typeface="Roboto"/>
                <a:sym typeface="Roboto"/>
              </a:rPr>
              <a:t>If you have used an open tag &lt;tag&gt;, then you must use a close tag &lt;/tag&gt; (except some tags)</a:t>
            </a:r>
            <a:endParaRPr sz="18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800"/>
          </a:p>
          <a:p>
            <a:pPr indent="0" lvl="0" marL="0" rtl="0" algn="just">
              <a:spcBef>
                <a:spcPts val="0"/>
              </a:spcBef>
              <a:spcAft>
                <a:spcPts val="0"/>
              </a:spcAft>
              <a:buClr>
                <a:schemeClr val="dk1"/>
              </a:buClr>
              <a:buSzPts val="1100"/>
              <a:buFont typeface="Arial"/>
              <a:buNone/>
            </a:pPr>
            <a:r>
              <a:rPr lang="en-US" sz="1800"/>
              <a:t>—---------------------</a:t>
            </a:r>
            <a:endParaRPr sz="1800"/>
          </a:p>
          <a:p>
            <a:pPr indent="0" lvl="0" marL="0" rtl="0" algn="just">
              <a:spcBef>
                <a:spcPts val="0"/>
              </a:spcBef>
              <a:spcAft>
                <a:spcPts val="0"/>
              </a:spcAft>
              <a:buClr>
                <a:schemeClr val="dk1"/>
              </a:buClr>
              <a:buSzPts val="1100"/>
              <a:buFont typeface="Arial"/>
              <a:buNone/>
            </a:pPr>
            <a:r>
              <a:rPr lang="en-US" sz="1800"/>
              <a:t>HTML tags have always been important in the history of Web design. In the early days of the World Wide Web, most of the Web code consisted of these elements.</a:t>
            </a:r>
            <a:endParaRPr sz="1800"/>
          </a:p>
          <a:p>
            <a:pPr indent="0" lvl="0" marL="0" rtl="0" algn="just">
              <a:spcBef>
                <a:spcPts val="0"/>
              </a:spcBef>
              <a:spcAft>
                <a:spcPts val="0"/>
              </a:spcAft>
              <a:buClr>
                <a:schemeClr val="dk1"/>
              </a:buClr>
              <a:buSzPts val="1100"/>
              <a:buFont typeface="Arial"/>
              <a:buNone/>
            </a:pPr>
            <a:r>
              <a:t/>
            </a:r>
            <a:endParaRPr sz="1800"/>
          </a:p>
          <a:p>
            <a:pPr indent="0" lvl="0" marL="0" rtl="0" algn="just">
              <a:spcBef>
                <a:spcPts val="0"/>
              </a:spcBef>
              <a:spcAft>
                <a:spcPts val="0"/>
              </a:spcAft>
              <a:buClr>
                <a:schemeClr val="dk1"/>
              </a:buClr>
              <a:buSzPts val="1100"/>
              <a:buFont typeface="Arial"/>
              <a:buNone/>
            </a:pPr>
            <a:r>
              <a:rPr lang="en-US" sz="1800"/>
              <a:t>We can define HTML tags, which we can also call tags, as a command line consisting of a series of characters and formatted to create the web page. Tags that form the core of HTML are commands that create the visual structure of web pages and are read by browsers.</a:t>
            </a:r>
            <a:endParaRPr sz="1800"/>
          </a:p>
          <a:p>
            <a:pPr indent="0" lvl="0" marL="0" rtl="0" algn="just">
              <a:spcBef>
                <a:spcPts val="0"/>
              </a:spcBef>
              <a:spcAft>
                <a:spcPts val="0"/>
              </a:spcAft>
              <a:buClr>
                <a:schemeClr val="dk1"/>
              </a:buClr>
              <a:buSzPts val="1100"/>
              <a:buFont typeface="Arial"/>
              <a:buNone/>
            </a:pPr>
            <a:r>
              <a:t/>
            </a:r>
            <a:endParaRPr sz="1800"/>
          </a:p>
          <a:p>
            <a:pPr indent="0" lvl="0" marL="0" rtl="0" algn="just">
              <a:spcBef>
                <a:spcPts val="0"/>
              </a:spcBef>
              <a:spcAft>
                <a:spcPts val="0"/>
              </a:spcAft>
              <a:buClr>
                <a:schemeClr val="dk1"/>
              </a:buClr>
              <a:buSzPts val="1100"/>
              <a:buFont typeface="Arial"/>
              <a:buNone/>
            </a:pPr>
            <a:r>
              <a:rPr lang="en-US" sz="1800"/>
              <a:t>HTML tags are placed between angle brackets, ie greater-less than signs. Tag names that appear as abbreviations or words briefly indicate what the related tag works.</a:t>
            </a:r>
            <a:endParaRPr sz="1800"/>
          </a:p>
          <a:p>
            <a:pPr indent="0" lvl="0" marL="0" rtl="0" algn="just">
              <a:spcBef>
                <a:spcPts val="0"/>
              </a:spcBef>
              <a:spcAft>
                <a:spcPts val="0"/>
              </a:spcAft>
              <a:buNone/>
            </a:pPr>
            <a:r>
              <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88199b185f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88199b185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Uppercase P and lowercase p have the same meaning in HTML. Is it true or false? Please let's answer it on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True, B: False,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88199b185f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8199b185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What is the difference between the opening tag and the closing tag? Please specify on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Yes, our first question: What does HTML stand for? Please give our answers on Pear Deck.</a:t>
            </a:r>
            <a:endParaRPr sz="18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This is a Pear Deck Text Slide </a:t>
            </a:r>
            <a:endParaRPr/>
          </a:p>
          <a:p>
            <a:pPr indent="0" lvl="0" marL="0" rtl="0" algn="l">
              <a:lnSpc>
                <a:spcPct val="100000"/>
              </a:lnSpc>
              <a:spcBef>
                <a:spcPts val="0"/>
              </a:spcBef>
              <a:spcAft>
                <a:spcPts val="0"/>
              </a:spcAft>
              <a:buSzPts val="1400"/>
              <a:buNone/>
            </a:pPr>
            <a:r>
              <a:rPr lang="en-US"/>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8199b185f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88199b185f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800"/>
              <a:t>Tags have both opening and closing. In addition to the opening, the closing tags carry a forward slash after the less than sign.</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SzPts val="1100"/>
              <a:buNone/>
            </a:pPr>
            <a:r>
              <a:rPr lang="en-US" sz="1800"/>
              <a:t>Some HTML elements will display correctly even if you forget the closing tags. However, it is an important practice not to forget the closing tags in order to avoid unexpected results.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HTML tags are not case sensitive. &lt;BR/&gt; is the same as &lt;br/&gt;. However, the World Wide Web Consortium (W3C) recommends that the tags be written in small.</a:t>
            </a:r>
            <a:endParaRPr sz="18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88199b185f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88199b185f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US" sz="1800"/>
              <a:t>HTML attributes provide additional information on the content of the element.</a:t>
            </a:r>
            <a:endParaRPr sz="1800"/>
          </a:p>
          <a:p>
            <a:pPr indent="0" lvl="0" marL="0" rtl="0" algn="l">
              <a:lnSpc>
                <a:spcPct val="115000"/>
              </a:lnSpc>
              <a:spcBef>
                <a:spcPts val="1100"/>
              </a:spcBef>
              <a:spcAft>
                <a:spcPts val="1100"/>
              </a:spcAft>
              <a:buNone/>
            </a:pPr>
            <a:r>
              <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88199b185f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88199b185f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US" sz="1800">
                <a:solidFill>
                  <a:srgbClr val="1B1B1B"/>
                </a:solidFill>
                <a:highlight>
                  <a:schemeClr val="lt1"/>
                </a:highlight>
              </a:rPr>
              <a:t>Attributes</a:t>
            </a:r>
            <a:r>
              <a:rPr lang="en-US" sz="1800">
                <a:solidFill>
                  <a:srgbClr val="1B1B1B"/>
                </a:solidFill>
                <a:highlight>
                  <a:schemeClr val="lt1"/>
                </a:highlight>
              </a:rPr>
              <a:t> are additional values that configure the elements or adjust their behavior in various ways to meet the criteria the users want.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25400" marR="25400" rtl="0" algn="just">
              <a:lnSpc>
                <a:spcPct val="115000"/>
              </a:lnSpc>
              <a:spcBef>
                <a:spcPts val="600"/>
              </a:spcBef>
              <a:spcAft>
                <a:spcPts val="0"/>
              </a:spcAft>
              <a:buClr>
                <a:schemeClr val="dk1"/>
              </a:buClr>
              <a:buSzPts val="1100"/>
              <a:buFont typeface="Arial"/>
              <a:buNone/>
            </a:pPr>
            <a:r>
              <a:rPr lang="en-US" sz="1800">
                <a:solidFill>
                  <a:schemeClr val="dk1"/>
                </a:solidFill>
              </a:rPr>
              <a:t>An attribute is used to define the characteristics of an HTML element and is placed inside the element's opening tag. All attributes are made up of two parts − a name and a value</a:t>
            </a:r>
            <a:endParaRPr sz="1800">
              <a:solidFill>
                <a:schemeClr val="dk1"/>
              </a:solidFill>
            </a:endParaRPr>
          </a:p>
          <a:p>
            <a:pPr indent="-342900" lvl="0" marL="457200" rtl="0" algn="l">
              <a:lnSpc>
                <a:spcPct val="115000"/>
              </a:lnSpc>
              <a:spcBef>
                <a:spcPts val="700"/>
              </a:spcBef>
              <a:spcAft>
                <a:spcPts val="0"/>
              </a:spcAft>
              <a:buClr>
                <a:schemeClr val="dk1"/>
              </a:buClr>
              <a:buSzPts val="1800"/>
              <a:buChar char="●"/>
            </a:pPr>
            <a:r>
              <a:rPr lang="en-US" sz="1800">
                <a:solidFill>
                  <a:schemeClr val="dk1"/>
                </a:solidFill>
              </a:rPr>
              <a:t>The name is the property you want to set. For example, the paragraph &lt;p&gt; element carries an attribute whose name is align, which you can use to indicate the alignment of paragraph on the page.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 value is what you want the value of the property to be set and always put within quotations. For example, three possible values of align attribute: left, center and right.</a:t>
            </a:r>
            <a:endParaRPr sz="18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US" sz="1800">
                <a:solidFill>
                  <a:schemeClr val="dk1"/>
                </a:solidFill>
              </a:rPr>
              <a:t>Attribute names and attribute values are case-insensitive. However, the World Wide Web Consortium (W3C) recommends lowercase attributes/attribute values in their HTML 4 recommendation.</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a:t>
            </a:r>
            <a:endParaRPr sz="1800"/>
          </a:p>
          <a:p>
            <a:pPr indent="0" lvl="0" marL="0" rtl="0" algn="l">
              <a:lnSpc>
                <a:spcPct val="115000"/>
              </a:lnSpc>
              <a:spcBef>
                <a:spcPts val="0"/>
              </a:spcBef>
              <a:spcAft>
                <a:spcPts val="0"/>
              </a:spcAft>
              <a:buClr>
                <a:schemeClr val="dk1"/>
              </a:buClr>
              <a:buSzPts val="1100"/>
              <a:buFont typeface="Arial"/>
              <a:buNone/>
            </a:pPr>
            <a:r>
              <a:rPr lang="en-US" sz="1800"/>
              <a:t>They are always included in the opening tag and consist of a name and a value for that name. There is an equal sign between name and value, namely name and value pair.</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HTML Properties</a:t>
            </a:r>
            <a:endParaRPr sz="1800"/>
          </a:p>
          <a:p>
            <a:pPr indent="0" lvl="0" marL="0" rtl="0" algn="l">
              <a:lnSpc>
                <a:spcPct val="115000"/>
              </a:lnSpc>
              <a:spcBef>
                <a:spcPts val="0"/>
              </a:spcBef>
              <a:spcAft>
                <a:spcPts val="0"/>
              </a:spcAft>
              <a:buClr>
                <a:schemeClr val="dk1"/>
              </a:buClr>
              <a:buSzPts val="1100"/>
              <a:buFont typeface="Arial"/>
              <a:buNone/>
            </a:pPr>
            <a:r>
              <a:rPr lang="en-US" sz="1800"/>
              <a:t>1) Provides additional properties to HTML elements.</a:t>
            </a:r>
            <a:endParaRPr sz="1800"/>
          </a:p>
          <a:p>
            <a:pPr indent="0" lvl="0" marL="0" rtl="0" algn="l">
              <a:lnSpc>
                <a:spcPct val="115000"/>
              </a:lnSpc>
              <a:spcBef>
                <a:spcPts val="0"/>
              </a:spcBef>
              <a:spcAft>
                <a:spcPts val="0"/>
              </a:spcAft>
              <a:buClr>
                <a:schemeClr val="dk1"/>
              </a:buClr>
              <a:buSzPts val="1100"/>
              <a:buFont typeface="Arial"/>
              <a:buNone/>
            </a:pPr>
            <a:r>
              <a:rPr lang="en-US" sz="1800"/>
              <a:t>2) Properties are defined in the starting tag and usually take value.</a:t>
            </a:r>
            <a:endParaRPr sz="1800"/>
          </a:p>
          <a:p>
            <a:pPr indent="0" lvl="0" marL="0" rtl="0" algn="l">
              <a:lnSpc>
                <a:spcPct val="115000"/>
              </a:lnSpc>
              <a:spcBef>
                <a:spcPts val="0"/>
              </a:spcBef>
              <a:spcAft>
                <a:spcPts val="0"/>
              </a:spcAft>
              <a:buNone/>
            </a:pPr>
            <a:r>
              <a:t/>
            </a:r>
            <a:endParaRPr sz="1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8199b185f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88199b185f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5400" marR="25400" rtl="0" algn="just">
              <a:lnSpc>
                <a:spcPct val="115000"/>
              </a:lnSpc>
              <a:spcBef>
                <a:spcPts val="600"/>
              </a:spcBef>
              <a:spcAft>
                <a:spcPts val="0"/>
              </a:spcAft>
              <a:buClr>
                <a:schemeClr val="dk1"/>
              </a:buClr>
              <a:buSzPts val="1100"/>
              <a:buFont typeface="Arial"/>
              <a:buNone/>
            </a:pPr>
            <a:r>
              <a:rPr lang="en-US" sz="1800">
                <a:solidFill>
                  <a:schemeClr val="dk1"/>
                </a:solidFill>
              </a:rPr>
              <a:t>The four core attributes that can be used on the majority of HTML elements (although not all) are −</a:t>
            </a:r>
            <a:endParaRPr sz="1800">
              <a:solidFill>
                <a:schemeClr val="dk1"/>
              </a:solidFill>
            </a:endParaRPr>
          </a:p>
          <a:p>
            <a:pPr indent="-342900" lvl="0" marL="457200" rtl="0" algn="l">
              <a:lnSpc>
                <a:spcPct val="115000"/>
              </a:lnSpc>
              <a:spcBef>
                <a:spcPts val="700"/>
              </a:spcBef>
              <a:spcAft>
                <a:spcPts val="0"/>
              </a:spcAft>
              <a:buClr>
                <a:schemeClr val="dk1"/>
              </a:buClr>
              <a:buSzPts val="1800"/>
              <a:buChar char="●"/>
            </a:pPr>
            <a:r>
              <a:rPr lang="en-US" sz="1800">
                <a:solidFill>
                  <a:schemeClr val="dk1"/>
                </a:solidFill>
              </a:rPr>
              <a:t>Id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Title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Class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Style</a:t>
            </a:r>
            <a:endParaRPr sz="1800">
              <a:solidFill>
                <a:schemeClr val="dk1"/>
              </a:solidFill>
            </a:endParaRPr>
          </a:p>
          <a:p>
            <a:pPr indent="0" lvl="0" marL="0" rtl="0" algn="l">
              <a:spcBef>
                <a:spcPts val="400"/>
              </a:spcBef>
              <a:spcAft>
                <a:spcPts val="0"/>
              </a:spcAft>
              <a:buClr>
                <a:schemeClr val="dk1"/>
              </a:buClr>
              <a:buSzPts val="1400"/>
              <a:buFont typeface="Arial"/>
              <a:buNone/>
            </a:pPr>
            <a:r>
              <a:t/>
            </a:r>
            <a:endParaRPr sz="1800">
              <a:solidFill>
                <a:schemeClr val="dk1"/>
              </a:solidFill>
            </a:endParaRPr>
          </a:p>
          <a:p>
            <a:pPr indent="0" lvl="0" marL="0" rtl="0" algn="l">
              <a:lnSpc>
                <a:spcPct val="100000"/>
              </a:lnSpc>
              <a:spcBef>
                <a:spcPts val="0"/>
              </a:spcBef>
              <a:spcAft>
                <a:spcPts val="0"/>
              </a:spcAft>
              <a:buNone/>
            </a:pPr>
            <a:r>
              <a:rPr lang="en-US" sz="1800">
                <a:solidFill>
                  <a:schemeClr val="dk1"/>
                </a:solidFill>
              </a:rPr>
              <a:t>The style attribute allows you to specify Cascading Style Sheet (CSS) rules within the element.</a:t>
            </a:r>
            <a:endParaRPr sz="1800">
              <a:solidFill>
                <a:schemeClr val="dk1"/>
              </a:solidFill>
            </a:endParaRPr>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a:t>
            </a:r>
            <a:endParaRPr sz="1800"/>
          </a:p>
          <a:p>
            <a:pPr indent="0" lvl="0" marL="0" rtl="0" algn="l">
              <a:lnSpc>
                <a:spcPct val="100000"/>
              </a:lnSpc>
              <a:spcBef>
                <a:spcPts val="0"/>
              </a:spcBef>
              <a:spcAft>
                <a:spcPts val="0"/>
              </a:spcAft>
              <a:buNone/>
            </a:pPr>
            <a:r>
              <a:rPr lang="en-US" sz="1800"/>
              <a:t>For example, the style attribute specifies the style of the element it belongs to. This color, font, size etc. may be. For example, the color of the style of the paragraph content on the mirror is determined as blue.</a:t>
            </a:r>
            <a:endParaRPr sz="1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88199b185f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88199b185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Double quotes around attribute values are the most common in HTML, but single quotes can also be used.</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In some situations, when the attribute value itself contains double quotes, it is necessary to use single quotes:</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HTML Attribute List:</a:t>
            </a:r>
            <a:br>
              <a:rPr lang="en-US" sz="1800">
                <a:solidFill>
                  <a:schemeClr val="dk1"/>
                </a:solidFill>
              </a:rPr>
            </a:br>
            <a:r>
              <a:rPr lang="en-US" sz="1800" u="sng">
                <a:solidFill>
                  <a:schemeClr val="hlink"/>
                </a:solidFill>
                <a:hlinkClick r:id="rId2"/>
              </a:rPr>
              <a:t>https://developer.mozilla.org/en-US/docs/Web/HTML/Attributes</a:t>
            </a:r>
            <a:endParaRPr sz="1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8199b185f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8199b185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HTML attributes are always found in the content section. Is it true or false? Please let's answer it on Pear Deck.</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True, B: False,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88199b185f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88199b185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88199b185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88199b185f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contains several elements for defining text with a special meaning.</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In this lesson, we will focus on text formatting in HTML.</a:t>
            </a:r>
            <a:endParaRPr sz="18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88199b185f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88199b185f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88199b185f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88199b185f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headings are titles or subtitles that you want to display on a webpage.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First, we will discuss the topic of Heading.</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Yes, now we can start our lesson with what HTML is.</a:t>
            </a:r>
            <a:endParaRPr sz="1800"/>
          </a:p>
          <a:p>
            <a:pPr indent="0" lvl="0" marL="0" rtl="0" algn="l">
              <a:lnSpc>
                <a:spcPct val="100000"/>
              </a:lnSpc>
              <a:spcBef>
                <a:spcPts val="0"/>
              </a:spcBef>
              <a:spcAft>
                <a:spcPts val="0"/>
              </a:spcAft>
              <a:buSzPts val="1400"/>
              <a:buNone/>
            </a:pPr>
            <a:r>
              <a:t/>
            </a:r>
            <a:endParaRPr sz="1800"/>
          </a:p>
          <a:p>
            <a:pPr indent="0" lvl="0" marL="0" rtl="0" algn="l">
              <a:spcBef>
                <a:spcPts val="0"/>
              </a:spcBef>
              <a:spcAft>
                <a:spcPts val="0"/>
              </a:spcAft>
              <a:buClr>
                <a:schemeClr val="dk1"/>
              </a:buClr>
              <a:buSzPts val="1400"/>
              <a:buFont typeface="Arial"/>
              <a:buNone/>
            </a:pPr>
            <a:r>
              <a:rPr lang="en-US" sz="1800">
                <a:solidFill>
                  <a:srgbClr val="1B1B1B"/>
                </a:solidFill>
                <a:highlight>
                  <a:schemeClr val="lt1"/>
                </a:highlight>
              </a:rPr>
              <a:t>HTML is the code that is used to structure a web page and its content. </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88199b185f_0_2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88199b185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4, B: 5, C: 6, D: 7, E: 8,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88199b185f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88199b185f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headings are defined with the </a:t>
            </a:r>
            <a:r>
              <a:rPr lang="en-US" sz="1800">
                <a:solidFill>
                  <a:srgbClr val="DC143C"/>
                </a:solidFill>
                <a:highlight>
                  <a:schemeClr val="lt1"/>
                </a:highlight>
                <a:latin typeface="Courier New"/>
                <a:ea typeface="Courier New"/>
                <a:cs typeface="Courier New"/>
                <a:sym typeface="Courier New"/>
              </a:rPr>
              <a:t>&lt;h1&gt;</a:t>
            </a:r>
            <a:r>
              <a:rPr lang="en-US" sz="1800">
                <a:solidFill>
                  <a:schemeClr val="dk1"/>
                </a:solidFill>
                <a:highlight>
                  <a:schemeClr val="lt1"/>
                </a:highlight>
                <a:latin typeface="Verdana"/>
                <a:ea typeface="Verdana"/>
                <a:cs typeface="Verdana"/>
                <a:sym typeface="Verdana"/>
              </a:rPr>
              <a:t> to </a:t>
            </a:r>
            <a:r>
              <a:rPr lang="en-US" sz="1800">
                <a:solidFill>
                  <a:srgbClr val="DC143C"/>
                </a:solidFill>
                <a:highlight>
                  <a:schemeClr val="lt1"/>
                </a:highlight>
                <a:latin typeface="Courier New"/>
                <a:ea typeface="Courier New"/>
                <a:cs typeface="Courier New"/>
                <a:sym typeface="Courier New"/>
              </a:rPr>
              <a:t>&lt;h6&gt;</a:t>
            </a:r>
            <a:r>
              <a:rPr lang="en-US" sz="1800">
                <a:solidFill>
                  <a:schemeClr val="dk1"/>
                </a:solidFill>
                <a:highlight>
                  <a:schemeClr val="lt1"/>
                </a:highlight>
                <a:latin typeface="Verdana"/>
                <a:ea typeface="Verdana"/>
                <a:cs typeface="Verdana"/>
                <a:sym typeface="Verdana"/>
              </a:rPr>
              <a:t> tags.</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rgbClr val="DC143C"/>
                </a:solidFill>
                <a:highlight>
                  <a:schemeClr val="lt1"/>
                </a:highlight>
                <a:latin typeface="Courier New"/>
                <a:ea typeface="Courier New"/>
                <a:cs typeface="Courier New"/>
                <a:sym typeface="Courier New"/>
              </a:rPr>
              <a:t>&lt;h1&gt;</a:t>
            </a:r>
            <a:r>
              <a:rPr lang="en-US" sz="1800">
                <a:solidFill>
                  <a:schemeClr val="dk1"/>
                </a:solidFill>
                <a:highlight>
                  <a:schemeClr val="lt1"/>
                </a:highlight>
                <a:latin typeface="Verdana"/>
                <a:ea typeface="Verdana"/>
                <a:cs typeface="Verdana"/>
                <a:sym typeface="Verdana"/>
              </a:rPr>
              <a:t> defines the most important heading. </a:t>
            </a:r>
            <a:r>
              <a:rPr lang="en-US" sz="1800">
                <a:solidFill>
                  <a:srgbClr val="DC143C"/>
                </a:solidFill>
                <a:highlight>
                  <a:schemeClr val="lt1"/>
                </a:highlight>
                <a:latin typeface="Courier New"/>
                <a:ea typeface="Courier New"/>
                <a:cs typeface="Courier New"/>
                <a:sym typeface="Courier New"/>
              </a:rPr>
              <a:t>&lt;h6&gt;</a:t>
            </a:r>
            <a:r>
              <a:rPr lang="en-US" sz="1800">
                <a:solidFill>
                  <a:schemeClr val="dk1"/>
                </a:solidFill>
                <a:highlight>
                  <a:schemeClr val="lt1"/>
                </a:highlight>
                <a:latin typeface="Verdana"/>
                <a:ea typeface="Verdana"/>
                <a:cs typeface="Verdana"/>
                <a:sym typeface="Verdana"/>
              </a:rPr>
              <a:t> defines the least important heading.</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Search engines use the headings to index the structure and content of your web pages.</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rgbClr val="1B1B1B"/>
                </a:solidFill>
                <a:highlight>
                  <a:schemeClr val="lt1"/>
                </a:highlight>
              </a:rPr>
              <a:t>Headings may be nested as subsections to reflect the organization of the content of the page. Most screen readers can also generate an ordered list of all the headings on a page, which can help a person quickly determine the hierarchy of the content:</a:t>
            </a:r>
            <a:endParaRPr sz="1800">
              <a:solidFill>
                <a:srgbClr val="1B1B1B"/>
              </a:solidFill>
              <a:highlight>
                <a:schemeClr val="lt1"/>
              </a:highlight>
            </a:endParaRPr>
          </a:p>
          <a:p>
            <a:pPr indent="0" lvl="0" marL="0" rtl="0" algn="l">
              <a:lnSpc>
                <a:spcPct val="100000"/>
              </a:lnSpc>
              <a:spcBef>
                <a:spcPts val="1800"/>
              </a:spcBef>
              <a:spcAft>
                <a:spcPts val="0"/>
              </a:spcAft>
              <a:buClr>
                <a:schemeClr val="dk1"/>
              </a:buClr>
              <a:buSzPts val="1100"/>
              <a:buFont typeface="Arial"/>
              <a:buNone/>
            </a:pPr>
            <a:r>
              <a:rPr lang="en-US" sz="1800"/>
              <a:t>—---------------</a:t>
            </a:r>
            <a:endParaRPr sz="1800"/>
          </a:p>
          <a:p>
            <a:pPr indent="0" lvl="0" marL="0" rtl="0" algn="l">
              <a:lnSpc>
                <a:spcPct val="100000"/>
              </a:lnSpc>
              <a:spcBef>
                <a:spcPts val="0"/>
              </a:spcBef>
              <a:spcAft>
                <a:spcPts val="0"/>
              </a:spcAft>
              <a:buClr>
                <a:schemeClr val="dk1"/>
              </a:buClr>
              <a:buSzPts val="1100"/>
              <a:buFont typeface="Arial"/>
              <a:buNone/>
            </a:pPr>
            <a:r>
              <a:rPr lang="en-US" sz="1800"/>
              <a:t>HTML heading is a very important concept.</a:t>
            </a:r>
            <a:endParaRPr sz="1800"/>
          </a:p>
          <a:p>
            <a:pPr indent="0" lvl="0" marL="0" rtl="0" algn="l">
              <a:lnSpc>
                <a:spcPct val="100000"/>
              </a:lnSpc>
              <a:spcBef>
                <a:spcPts val="0"/>
              </a:spcBef>
              <a:spcAft>
                <a:spcPts val="0"/>
              </a:spcAft>
              <a:buClr>
                <a:schemeClr val="dk1"/>
              </a:buClr>
              <a:buSzPts val="1100"/>
              <a:buFont typeface="Arial"/>
              <a:buNone/>
            </a:pPr>
            <a:r>
              <a:rPr lang="en-US" sz="1800"/>
              <a:t>We use headings when writing in HTML documents.</a:t>
            </a:r>
            <a:endParaRPr sz="1800"/>
          </a:p>
          <a:p>
            <a:pPr indent="0" lvl="0" marL="0" rtl="0" algn="l">
              <a:lnSpc>
                <a:spcPct val="100000"/>
              </a:lnSpc>
              <a:spcBef>
                <a:spcPts val="0"/>
              </a:spcBef>
              <a:spcAft>
                <a:spcPts val="0"/>
              </a:spcAft>
              <a:buClr>
                <a:schemeClr val="dk1"/>
              </a:buClr>
              <a:buSzPts val="1100"/>
              <a:buFont typeface="Arial"/>
              <a:buNone/>
            </a:pPr>
            <a:r>
              <a:rPr lang="en-US" sz="1800"/>
              <a:t>These headings inform both the users who visit our website and the search engines about the content of our page.</a:t>
            </a:r>
            <a:endParaRPr sz="1800"/>
          </a:p>
          <a:p>
            <a:pPr indent="0" lvl="0" marL="0" rtl="0" algn="l">
              <a:lnSpc>
                <a:spcPct val="100000"/>
              </a:lnSpc>
              <a:spcBef>
                <a:spcPts val="0"/>
              </a:spcBef>
              <a:spcAft>
                <a:spcPts val="0"/>
              </a:spcAft>
              <a:buClr>
                <a:schemeClr val="dk1"/>
              </a:buClr>
              <a:buSzPts val="1100"/>
              <a:buFont typeface="Arial"/>
              <a:buNone/>
            </a:pPr>
            <a:r>
              <a:rPr lang="en-US" sz="1800"/>
              <a:t>Headings have 6 different sizes from &lt;h1&gt; tag to &lt;h6&gt; tag.</a:t>
            </a:r>
            <a:endParaRPr sz="1800"/>
          </a:p>
          <a:p>
            <a:pPr indent="0" lvl="0" marL="0" rtl="0" algn="l">
              <a:lnSpc>
                <a:spcPct val="100000"/>
              </a:lnSpc>
              <a:spcBef>
                <a:spcPts val="0"/>
              </a:spcBef>
              <a:spcAft>
                <a:spcPts val="0"/>
              </a:spcAft>
              <a:buClr>
                <a:schemeClr val="dk1"/>
              </a:buClr>
              <a:buSzPts val="1100"/>
              <a:buFont typeface="Arial"/>
              <a:buNone/>
            </a:pPr>
            <a:r>
              <a:rPr lang="en-US" sz="1800"/>
              <a:t>The &lt;h1&gt; tag is used for the most important title on the page, and the &lt;h6&gt; tag is used for the lowest important title.</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8199b185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8199b185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 This is a Pear Deck Multiple Choice Slide. Your current options are: A: True, B: False, </a:t>
            </a:r>
            <a:endParaRPr>
              <a:solidFill>
                <a:schemeClr val="dk1"/>
              </a:solidFill>
            </a:endParaRPr>
          </a:p>
          <a:p>
            <a:pPr indent="0" lvl="0" marL="0" rtl="0" algn="l">
              <a:spcBef>
                <a:spcPts val="0"/>
              </a:spcBef>
              <a:spcAft>
                <a:spcPts val="0"/>
              </a:spcAft>
              <a:buNone/>
            </a:pPr>
            <a:r>
              <a:rPr lang="en-US">
                <a:solidFill>
                  <a:schemeClr val="dk1"/>
                </a:solidFill>
              </a:rPr>
              <a:t>🍐 To edit the type of question or choices, go back to the "Ask Students a Question" in the Pear Deck sidebar.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8199b185f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88199b185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88199b185f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88199b185f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Paragraphs in HTML documents are specified with the &lt;p&gt; tag.</a:t>
            </a: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88199b185f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88199b185f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rgbClr val="1B1B1B"/>
                </a:solidFill>
                <a:highlight>
                  <a:schemeClr val="lt1"/>
                </a:highlight>
              </a:rPr>
              <a:t>Paragraphs are usually represented in visual media as blocks of text separated from adjacent blocks by blank lines and/or first-line indentation, but HTML paragraphs can be any structural grouping of related content, such as images or form fields.</a:t>
            </a:r>
            <a:endParaRPr sz="1800">
              <a:solidFill>
                <a:srgbClr val="1B1B1B"/>
              </a:solidFill>
              <a:highlight>
                <a:schemeClr val="lt1"/>
              </a:highlight>
            </a:endParaRPr>
          </a:p>
          <a:p>
            <a:pPr indent="0" lvl="0" marL="0" rtl="0" algn="l">
              <a:spcBef>
                <a:spcPts val="0"/>
              </a:spcBef>
              <a:spcAft>
                <a:spcPts val="0"/>
              </a:spcAft>
              <a:buClr>
                <a:schemeClr val="dk1"/>
              </a:buClr>
              <a:buSzPts val="1100"/>
              <a:buFont typeface="Arial"/>
              <a:buNone/>
            </a:pPr>
            <a:r>
              <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rPr lang="en-US" sz="1800">
                <a:solidFill>
                  <a:srgbClr val="1B1B1B"/>
                </a:solidFill>
                <a:highlight>
                  <a:schemeClr val="lt1"/>
                </a:highlight>
              </a:rPr>
              <a:t>By default, browsers separate paragraphs with a single blank line. </a:t>
            </a:r>
            <a:endParaRPr sz="1800">
              <a:solidFill>
                <a:srgbClr val="1B1B1B"/>
              </a:solidFill>
              <a:highlight>
                <a:schemeClr val="lt1"/>
              </a:highlight>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With HTML, you cannot change the display by adding extra spaces or extra lines in your HTML code.</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browser will automatically remove any extra spaces and lines when the page is displayed. Example below:</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US" sz="1800">
                <a:solidFill>
                  <a:srgbClr val="0000CD"/>
                </a:solidFill>
                <a:latin typeface="Courier New"/>
                <a:ea typeface="Courier New"/>
                <a:cs typeface="Courier New"/>
                <a:sym typeface="Courier New"/>
              </a:rPr>
              <a:t>&lt;</a:t>
            </a:r>
            <a:r>
              <a:rPr lang="en-US" sz="1800">
                <a:solidFill>
                  <a:srgbClr val="A52A2A"/>
                </a:solidFill>
                <a:latin typeface="Courier New"/>
                <a:ea typeface="Courier New"/>
                <a:cs typeface="Courier New"/>
                <a:sym typeface="Courier New"/>
              </a:rPr>
              <a:t>p</a:t>
            </a:r>
            <a:r>
              <a:rPr lang="en-US"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This paragraph</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contains a lot of lines</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in the source code,</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but the browser</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ignores it.</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rgbClr val="0000CD"/>
                </a:solidFill>
                <a:latin typeface="Courier New"/>
                <a:ea typeface="Courier New"/>
                <a:cs typeface="Courier New"/>
                <a:sym typeface="Courier New"/>
              </a:rPr>
              <a:t>&lt;</a:t>
            </a:r>
            <a:r>
              <a:rPr lang="en-US" sz="1800">
                <a:solidFill>
                  <a:srgbClr val="A52A2A"/>
                </a:solidFill>
                <a:latin typeface="Courier New"/>
                <a:ea typeface="Courier New"/>
                <a:cs typeface="Courier New"/>
                <a:sym typeface="Courier New"/>
              </a:rPr>
              <a:t>/p</a:t>
            </a:r>
            <a:r>
              <a:rPr lang="en-US"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rgbClr val="0000CD"/>
                </a:solidFill>
                <a:latin typeface="Courier New"/>
                <a:ea typeface="Courier New"/>
                <a:cs typeface="Courier New"/>
                <a:sym typeface="Courier New"/>
              </a:rPr>
              <a:t>&lt;</a:t>
            </a:r>
            <a:r>
              <a:rPr lang="en-US" sz="1800">
                <a:solidFill>
                  <a:srgbClr val="A52A2A"/>
                </a:solidFill>
                <a:latin typeface="Courier New"/>
                <a:ea typeface="Courier New"/>
                <a:cs typeface="Courier New"/>
                <a:sym typeface="Courier New"/>
              </a:rPr>
              <a:t>p</a:t>
            </a:r>
            <a:r>
              <a:rPr lang="en-US"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This paragraph</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contains     	a lot of spaces</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in the source     	code,</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but the    	browser</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latin typeface="Courier New"/>
                <a:ea typeface="Courier New"/>
                <a:cs typeface="Courier New"/>
                <a:sym typeface="Courier New"/>
              </a:rPr>
              <a:t>ignores it.</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400"/>
              <a:buFont typeface="Arial"/>
              <a:buNone/>
            </a:pPr>
            <a:r>
              <a:rPr lang="en-US" sz="1800">
                <a:solidFill>
                  <a:srgbClr val="0000CD"/>
                </a:solidFill>
                <a:latin typeface="Courier New"/>
                <a:ea typeface="Courier New"/>
                <a:cs typeface="Courier New"/>
                <a:sym typeface="Courier New"/>
              </a:rPr>
              <a:t>&lt;</a:t>
            </a:r>
            <a:r>
              <a:rPr lang="en-US" sz="1800">
                <a:solidFill>
                  <a:srgbClr val="A52A2A"/>
                </a:solidFill>
                <a:latin typeface="Courier New"/>
                <a:ea typeface="Courier New"/>
                <a:cs typeface="Courier New"/>
                <a:sym typeface="Courier New"/>
              </a:rPr>
              <a:t>/p</a:t>
            </a:r>
            <a:r>
              <a:rPr lang="en-US" sz="1800">
                <a:solidFill>
                  <a:srgbClr val="0000CD"/>
                </a:solidFill>
                <a:latin typeface="Courier New"/>
                <a:ea typeface="Courier New"/>
                <a:cs typeface="Courier New"/>
                <a:sym typeface="Courier New"/>
              </a:rPr>
              <a:t>&gt;</a:t>
            </a:r>
            <a:endParaRPr sz="1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US" sz="1800">
                <a:latin typeface="Verdana"/>
                <a:ea typeface="Verdana"/>
                <a:cs typeface="Verdana"/>
                <a:sym typeface="Verdana"/>
              </a:rPr>
              <a:t>Paragraphs make up the main text.</a:t>
            </a:r>
            <a:endParaRPr sz="1800">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lang="en-US" sz="1800">
                <a:latin typeface="Verdana"/>
                <a:ea typeface="Verdana"/>
                <a:cs typeface="Verdana"/>
                <a:sym typeface="Verdana"/>
              </a:rPr>
              <a:t>Spaces are automatically found before and after each paragraph.</a:t>
            </a:r>
            <a:endParaRPr sz="1800">
              <a:latin typeface="Verdana"/>
              <a:ea typeface="Verdana"/>
              <a:cs typeface="Verdana"/>
              <a:sym typeface="Verdana"/>
            </a:endParaRPr>
          </a:p>
          <a:p>
            <a:pPr indent="0" lvl="0" marL="0" rtl="0" algn="l">
              <a:lnSpc>
                <a:spcPct val="115000"/>
              </a:lnSpc>
              <a:spcBef>
                <a:spcPts val="1100"/>
              </a:spcBef>
              <a:spcAft>
                <a:spcPts val="1100"/>
              </a:spcAft>
              <a:buNone/>
            </a:pPr>
            <a:r>
              <a:t/>
            </a:r>
            <a:endParaRPr sz="1800">
              <a:latin typeface="Verdana"/>
              <a:ea typeface="Verdana"/>
              <a:cs typeface="Verdana"/>
              <a:sym typeface="Verdan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88199b185f_0_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88199b18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8199b185f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88199b185f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rgbClr val="1B1B1B"/>
                </a:solidFill>
                <a:highlight>
                  <a:schemeClr val="lt1"/>
                </a:highlight>
              </a:rPr>
              <a:t>The </a:t>
            </a:r>
            <a:r>
              <a:rPr b="1" lang="en-US" sz="1800">
                <a:solidFill>
                  <a:srgbClr val="1B1B1B"/>
                </a:solidFill>
                <a:highlight>
                  <a:srgbClr val="F4F4F4"/>
                </a:highlight>
                <a:latin typeface="Courier New"/>
                <a:ea typeface="Courier New"/>
                <a:cs typeface="Courier New"/>
                <a:sym typeface="Courier New"/>
              </a:rPr>
              <a:t>&lt;hr&gt;</a:t>
            </a:r>
            <a:r>
              <a:rPr lang="en-US" sz="1800">
                <a:solidFill>
                  <a:srgbClr val="1B1B1B"/>
                </a:solidFill>
                <a:highlight>
                  <a:schemeClr val="lt1"/>
                </a:highlight>
              </a:rPr>
              <a:t> </a:t>
            </a:r>
            <a:r>
              <a:rPr lang="en-US" sz="1800" u="sng">
                <a:solidFill>
                  <a:srgbClr val="005282"/>
                </a:solidFill>
                <a:highlight>
                  <a:schemeClr val="lt1"/>
                </a:highlight>
                <a:hlinkClick r:id="rId2">
                  <a:extLst>
                    <a:ext uri="{A12FA001-AC4F-418D-AE19-62706E023703}">
                      <ahyp:hlinkClr val="tx"/>
                    </a:ext>
                  </a:extLst>
                </a:hlinkClick>
              </a:rPr>
              <a:t>HTML</a:t>
            </a:r>
            <a:r>
              <a:rPr lang="en-US" sz="1800">
                <a:solidFill>
                  <a:srgbClr val="1B1B1B"/>
                </a:solidFill>
                <a:highlight>
                  <a:schemeClr val="lt1"/>
                </a:highlight>
              </a:rPr>
              <a:t> element represents a thematic break between paragraph-level elements: for example, a change of scene in a story, or a shift of topic within a section.</a:t>
            </a:r>
            <a:endParaRPr sz="1800">
              <a:solidFill>
                <a:srgbClr val="1B1B1B"/>
              </a:solidFill>
              <a:highlight>
                <a:schemeClr val="lt1"/>
              </a:highlight>
            </a:endParaRPr>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a:r>
            <a:endParaRPr sz="1800"/>
          </a:p>
          <a:p>
            <a:pPr indent="0" lvl="0" marL="0" rtl="0" algn="l">
              <a:lnSpc>
                <a:spcPct val="100000"/>
              </a:lnSpc>
              <a:spcBef>
                <a:spcPts val="0"/>
              </a:spcBef>
              <a:spcAft>
                <a:spcPts val="0"/>
              </a:spcAft>
              <a:buSzPts val="1400"/>
              <a:buNone/>
            </a:pPr>
            <a:r>
              <a:rPr lang="en-US" sz="1800"/>
              <a:t>Horizontal Lines divide the page horizontally in their position.</a:t>
            </a: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8199b185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88199b185f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sz="1800">
                <a:solidFill>
                  <a:srgbClr val="273239"/>
                </a:solidFill>
                <a:highlight>
                  <a:schemeClr val="lt1"/>
                </a:highlight>
              </a:rPr>
              <a:t>The &lt;hr&gt; tag is an empty tag, and it does not require an end tag.</a:t>
            </a:r>
            <a:endParaRPr sz="1800">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t>
            </a:r>
            <a:endParaRPr/>
          </a:p>
          <a:p>
            <a:pPr indent="0" lvl="0" marL="0" rtl="0" algn="l">
              <a:lnSpc>
                <a:spcPct val="100000"/>
              </a:lnSpc>
              <a:spcBef>
                <a:spcPts val="0"/>
              </a:spcBef>
              <a:spcAft>
                <a:spcPts val="0"/>
              </a:spcAft>
              <a:buSzPts val="1400"/>
              <a:buNone/>
            </a:pPr>
            <a:r>
              <a:rPr lang="en-US"/>
              <a:t>The horizontal line specified with the &lt;hr&gt; tag is used to separate contents in HTML documents.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8199b185f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8199b185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US" sz="1800">
                <a:solidFill>
                  <a:schemeClr val="dk1"/>
                </a:solidFill>
                <a:highlight>
                  <a:schemeClr val="lt1"/>
                </a:highlight>
                <a:latin typeface="Roboto"/>
                <a:ea typeface="Roboto"/>
                <a:cs typeface="Roboto"/>
                <a:sym typeface="Roboto"/>
              </a:rPr>
              <a:t>HTML is an acronym which stands for </a:t>
            </a:r>
            <a:r>
              <a:rPr b="1" lang="en-US" sz="1800">
                <a:solidFill>
                  <a:schemeClr val="dk1"/>
                </a:solidFill>
                <a:highlight>
                  <a:schemeClr val="lt1"/>
                </a:highlight>
                <a:latin typeface="Roboto"/>
                <a:ea typeface="Roboto"/>
                <a:cs typeface="Roboto"/>
                <a:sym typeface="Roboto"/>
              </a:rPr>
              <a:t>Hyper Text Markup Language</a:t>
            </a:r>
            <a:r>
              <a:rPr lang="en-US" sz="1800">
                <a:solidFill>
                  <a:schemeClr val="dk1"/>
                </a:solidFill>
                <a:highlight>
                  <a:schemeClr val="lt1"/>
                </a:highlight>
                <a:latin typeface="Roboto"/>
                <a:ea typeface="Roboto"/>
                <a:cs typeface="Roboto"/>
                <a:sym typeface="Roboto"/>
              </a:rPr>
              <a:t> which is used for creating web pages and web applications. </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20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HTML, short for Hypertext Markup Language, allows users to create structure profiles, paragraphs, titles, links, and block quotes for web pages and applications.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It is a universal software language that converts source code into a format that web browsers can read.</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It is the main computer language used for design and template creation.</a:t>
            </a:r>
            <a:endParaRPr sz="1800"/>
          </a:p>
          <a:p>
            <a:pPr indent="0" lvl="0" marL="0" rtl="0" algn="l">
              <a:lnSpc>
                <a:spcPct val="100000"/>
              </a:lnSpc>
              <a:spcBef>
                <a:spcPts val="0"/>
              </a:spcBef>
              <a:spcAft>
                <a:spcPts val="0"/>
              </a:spcAft>
              <a:buClr>
                <a:schemeClr val="dk1"/>
              </a:buClr>
              <a:buSzPts val="1100"/>
              <a:buFont typeface="Arial"/>
              <a:buNone/>
            </a:pPr>
            <a:r>
              <a:rPr lang="en-US" sz="1800"/>
              <a:t>We need this markup language to prepare web pages. We don't need to be programmers to do this.</a:t>
            </a:r>
            <a:endParaRPr sz="1800"/>
          </a:p>
          <a:p>
            <a:pPr indent="0" lvl="0" marL="0" rtl="0" algn="l">
              <a:lnSpc>
                <a:spcPct val="100000"/>
              </a:lnSpc>
              <a:spcBef>
                <a:spcPts val="0"/>
              </a:spcBef>
              <a:spcAft>
                <a:spcPts val="0"/>
              </a:spcAft>
              <a:buClr>
                <a:schemeClr val="dk1"/>
              </a:buClr>
              <a:buSzPts val="1100"/>
              <a:buFont typeface="Arial"/>
              <a:buNone/>
            </a:pPr>
            <a:r>
              <a:rPr lang="en-US" sz="1800"/>
              <a:t>Because html is not a programming language, it is only the data itself.</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HTML cannot be defined as a programming language. Because a program that works on its own with HTML codes cannot be written.</a:t>
            </a:r>
            <a:endParaRPr sz="1800"/>
          </a:p>
          <a:p>
            <a:pPr indent="0" lvl="0" marL="0" rtl="0" algn="l">
              <a:lnSpc>
                <a:spcPct val="100000"/>
              </a:lnSpc>
              <a:spcBef>
                <a:spcPts val="0"/>
              </a:spcBef>
              <a:spcAft>
                <a:spcPts val="0"/>
              </a:spcAft>
              <a:buClr>
                <a:schemeClr val="dk1"/>
              </a:buClr>
              <a:buSzPts val="1100"/>
              <a:buFont typeface="Arial"/>
              <a:buNone/>
            </a:pPr>
            <a:r>
              <a:rPr lang="en-US" sz="1800"/>
              <a:t>However, programs that can work through programs that can interpret this language can be written. This is exactly why it is not called a programming language.</a:t>
            </a:r>
            <a:endParaRPr sz="1800"/>
          </a:p>
          <a:p>
            <a:pPr indent="0" lvl="0" marL="0" rtl="0" algn="l">
              <a:lnSpc>
                <a:spcPct val="100000"/>
              </a:lnSpc>
              <a:spcBef>
                <a:spcPts val="0"/>
              </a:spcBef>
              <a:spcAft>
                <a:spcPts val="0"/>
              </a:spcAft>
              <a:buClr>
                <a:schemeClr val="dk1"/>
              </a:buClr>
              <a:buSzPts val="1100"/>
              <a:buFont typeface="Arial"/>
              <a:buNone/>
            </a:pPr>
            <a:r>
              <a:rPr lang="en-US" sz="1800"/>
              <a:t>—---------------------------------</a:t>
            </a:r>
            <a:endParaRPr sz="1800"/>
          </a:p>
          <a:p>
            <a:pPr indent="0" lvl="0" marL="0" rtl="0" algn="l">
              <a:lnSpc>
                <a:spcPct val="100000"/>
              </a:lnSpc>
              <a:spcBef>
                <a:spcPts val="0"/>
              </a:spcBef>
              <a:spcAft>
                <a:spcPts val="0"/>
              </a:spcAft>
              <a:buClr>
                <a:schemeClr val="dk1"/>
              </a:buClr>
              <a:buSzPts val="1100"/>
              <a:buFont typeface="Arial"/>
              <a:buNone/>
            </a:pPr>
            <a:r>
              <a:rPr lang="en-US" sz="1800"/>
              <a:t>Hypertext (English hypertext) are documents with advanced features that are not just text, displayed on a computer screen or other electronic devices. Hypertext can reference other texts and sources with hyperlinks. Unlike standard texts (English text), images, photographs, videos, tables, mathematical formulas, etc. They can offer content. Hypertext is one of the core concepts of the World Wide Web, and the vast majority of today's Web sites use Hypertext Markup Language (HTML).</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Markup language is an artificial language that contains instructions on how to structure or format text. Today, the best known example in the world of information is HTML.</a:t>
            </a:r>
            <a:endParaRPr sz="1800"/>
          </a:p>
          <a:p>
            <a:pPr indent="0" lvl="0" marL="0" rtl="0" algn="l">
              <a:lnSpc>
                <a:spcPct val="100000"/>
              </a:lnSpc>
              <a:spcBef>
                <a:spcPts val="0"/>
              </a:spcBef>
              <a:spcAft>
                <a:spcPts val="0"/>
              </a:spcAft>
              <a:buClr>
                <a:schemeClr val="dk1"/>
              </a:buClr>
              <a:buSzPts val="1100"/>
              <a:buFont typeface="Arial"/>
              <a:buNone/>
            </a:pPr>
            <a:r>
              <a:rPr lang="en-US" sz="1800"/>
              <a:t>Other known examples include TeX, LaTeX, XML, SGML.</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88199b185f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88199b185f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rgbClr val="1B1B1B"/>
                </a:solidFill>
                <a:highlight>
                  <a:schemeClr val="lt1"/>
                </a:highlight>
              </a:rPr>
              <a:t>The </a:t>
            </a:r>
            <a:r>
              <a:rPr b="1" lang="en-US" sz="1800">
                <a:solidFill>
                  <a:srgbClr val="1B1B1B"/>
                </a:solidFill>
                <a:highlight>
                  <a:srgbClr val="F4F4F4"/>
                </a:highlight>
                <a:latin typeface="Courier New"/>
                <a:ea typeface="Courier New"/>
                <a:cs typeface="Courier New"/>
                <a:sym typeface="Courier New"/>
              </a:rPr>
              <a:t>&lt;br&gt;</a:t>
            </a:r>
            <a:r>
              <a:rPr lang="en-US" sz="1800">
                <a:solidFill>
                  <a:srgbClr val="1B1B1B"/>
                </a:solidFill>
                <a:highlight>
                  <a:schemeClr val="lt1"/>
                </a:highlight>
              </a:rPr>
              <a:t> </a:t>
            </a:r>
            <a:r>
              <a:rPr lang="en-US" sz="1800" u="sng">
                <a:solidFill>
                  <a:srgbClr val="005282"/>
                </a:solidFill>
                <a:highlight>
                  <a:schemeClr val="lt1"/>
                </a:highlight>
                <a:hlinkClick r:id="rId2">
                  <a:extLst>
                    <a:ext uri="{A12FA001-AC4F-418D-AE19-62706E023703}">
                      <ahyp:hlinkClr val="tx"/>
                    </a:ext>
                  </a:extLst>
                </a:hlinkClick>
              </a:rPr>
              <a:t>HTML</a:t>
            </a:r>
            <a:r>
              <a:rPr lang="en-US" sz="1800">
                <a:solidFill>
                  <a:srgbClr val="1B1B1B"/>
                </a:solidFill>
                <a:highlight>
                  <a:schemeClr val="lt1"/>
                </a:highlight>
              </a:rPr>
              <a:t> element produces a line break in text (carriage-return). It is useful for writing a poem or an address, where the division of lines is significant.</a:t>
            </a:r>
            <a:endParaRPr sz="1800">
              <a:solidFill>
                <a:srgbClr val="1B1B1B"/>
              </a:solidFill>
              <a:highlight>
                <a:schemeClr val="lt1"/>
              </a:highlight>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8199b185f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88199b185f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sz="1800">
                <a:solidFill>
                  <a:srgbClr val="1B1B1B"/>
                </a:solidFill>
                <a:highlight>
                  <a:schemeClr val="lt1"/>
                </a:highlight>
              </a:rPr>
              <a:t>The text after the </a:t>
            </a:r>
            <a:r>
              <a:rPr lang="en-US" sz="1800">
                <a:solidFill>
                  <a:srgbClr val="1B1B1B"/>
                </a:solidFill>
                <a:highlight>
                  <a:srgbClr val="F4F4F4"/>
                </a:highlight>
                <a:latin typeface="Courier New"/>
                <a:ea typeface="Courier New"/>
                <a:cs typeface="Courier New"/>
                <a:sym typeface="Courier New"/>
              </a:rPr>
              <a:t>&lt;br&gt;</a:t>
            </a:r>
            <a:r>
              <a:rPr lang="en-US" sz="1800">
                <a:solidFill>
                  <a:srgbClr val="1B1B1B"/>
                </a:solidFill>
                <a:highlight>
                  <a:schemeClr val="lt1"/>
                </a:highlight>
              </a:rPr>
              <a:t> begins again at the start of the next line of the text block.</a:t>
            </a:r>
            <a:endParaRPr sz="1800">
              <a:solidFill>
                <a:schemeClr val="dk1"/>
              </a:solidFill>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800">
                <a:solidFill>
                  <a:srgbClr val="1B1B1B"/>
                </a:solidFill>
                <a:highlight>
                  <a:schemeClr val="lt1"/>
                </a:highlight>
              </a:rPr>
              <a:t>The </a:t>
            </a:r>
            <a:r>
              <a:rPr lang="en-US" sz="1800">
                <a:solidFill>
                  <a:srgbClr val="1B1B1B"/>
                </a:solidFill>
                <a:highlight>
                  <a:srgbClr val="F4F4F4"/>
                </a:highlight>
                <a:latin typeface="Courier New"/>
                <a:ea typeface="Courier New"/>
                <a:cs typeface="Courier New"/>
                <a:sym typeface="Courier New"/>
              </a:rPr>
              <a:t>&lt;br&gt;</a:t>
            </a:r>
            <a:r>
              <a:rPr lang="en-US" sz="1800">
                <a:solidFill>
                  <a:srgbClr val="1B1B1B"/>
                </a:solidFill>
                <a:highlight>
                  <a:schemeClr val="lt1"/>
                </a:highlight>
              </a:rPr>
              <a:t> element has a single, well-defined purpose — to create a line break in a block of text. As such, it has no dimensions or visual output of its own, and there is very little you can do to style it.</a:t>
            </a:r>
            <a:endParaRPr sz="1800">
              <a:solidFill>
                <a:srgbClr val="1B1B1B"/>
              </a:solidFill>
              <a:highlight>
                <a:schemeClr val="lt1"/>
              </a:highlight>
            </a:endParaRPr>
          </a:p>
          <a:p>
            <a:pPr indent="0" lvl="0" marL="0" rtl="0" algn="l">
              <a:lnSpc>
                <a:spcPct val="115000"/>
              </a:lnSpc>
              <a:spcBef>
                <a:spcPts val="18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The </a:t>
            </a:r>
            <a:r>
              <a:rPr lang="en-US" sz="1800">
                <a:solidFill>
                  <a:srgbClr val="DC143C"/>
                </a:solidFill>
                <a:highlight>
                  <a:schemeClr val="lt1"/>
                </a:highlight>
                <a:latin typeface="Courier New"/>
                <a:ea typeface="Courier New"/>
                <a:cs typeface="Courier New"/>
                <a:sym typeface="Courier New"/>
              </a:rPr>
              <a:t>&lt;br&gt;</a:t>
            </a:r>
            <a:r>
              <a:rPr lang="en-US" sz="1800">
                <a:solidFill>
                  <a:schemeClr val="dk1"/>
                </a:solidFill>
                <a:highlight>
                  <a:schemeClr val="lt1"/>
                </a:highlight>
                <a:latin typeface="Verdana"/>
                <a:ea typeface="Verdana"/>
                <a:cs typeface="Verdana"/>
                <a:sym typeface="Verdana"/>
              </a:rPr>
              <a:t> tag is an empty tag which means that it has no end tag.</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150">
                <a:solidFill>
                  <a:schemeClr val="dk1"/>
                </a:solidFill>
                <a:highlight>
                  <a:srgbClr val="FFFFFF"/>
                </a:highlight>
                <a:latin typeface="Verdana"/>
                <a:ea typeface="Verdana"/>
                <a:cs typeface="Verdana"/>
                <a:sym typeface="Verdana"/>
              </a:rPr>
              <a:t>—------------------</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150">
                <a:solidFill>
                  <a:schemeClr val="dk1"/>
                </a:solidFill>
                <a:highlight>
                  <a:srgbClr val="FFFFFF"/>
                </a:highlight>
                <a:latin typeface="Verdana"/>
                <a:ea typeface="Verdana"/>
                <a:cs typeface="Verdana"/>
                <a:sym typeface="Verdana"/>
              </a:rPr>
              <a:t>The </a:t>
            </a:r>
            <a:r>
              <a:rPr lang="en-US" sz="1200">
                <a:solidFill>
                  <a:srgbClr val="DC143C"/>
                </a:solidFill>
                <a:highlight>
                  <a:srgbClr val="FFFFFF"/>
                </a:highlight>
                <a:latin typeface="Courier New"/>
                <a:ea typeface="Courier New"/>
                <a:cs typeface="Courier New"/>
                <a:sym typeface="Courier New"/>
              </a:rPr>
              <a:t>&lt;br&gt;</a:t>
            </a:r>
            <a:r>
              <a:rPr lang="en-US" sz="1150">
                <a:solidFill>
                  <a:schemeClr val="dk1"/>
                </a:solidFill>
                <a:highlight>
                  <a:srgbClr val="FFFFFF"/>
                </a:highlight>
                <a:latin typeface="Verdana"/>
                <a:ea typeface="Verdana"/>
                <a:cs typeface="Verdana"/>
                <a:sym typeface="Verdana"/>
              </a:rPr>
              <a:t> tag inserts a single line break.</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150">
                <a:solidFill>
                  <a:schemeClr val="dk1"/>
                </a:solidFill>
                <a:highlight>
                  <a:srgbClr val="FFFFFF"/>
                </a:highlight>
                <a:latin typeface="Verdana"/>
                <a:ea typeface="Verdana"/>
                <a:cs typeface="Verdana"/>
                <a:sym typeface="Verdana"/>
              </a:rPr>
              <a:t>The </a:t>
            </a:r>
            <a:r>
              <a:rPr lang="en-US" sz="1200">
                <a:solidFill>
                  <a:srgbClr val="DC143C"/>
                </a:solidFill>
                <a:highlight>
                  <a:srgbClr val="FFFFFF"/>
                </a:highlight>
                <a:latin typeface="Courier New"/>
                <a:ea typeface="Courier New"/>
                <a:cs typeface="Courier New"/>
                <a:sym typeface="Courier New"/>
              </a:rPr>
              <a:t>&lt;br&gt;</a:t>
            </a:r>
            <a:r>
              <a:rPr lang="en-US" sz="1150">
                <a:solidFill>
                  <a:schemeClr val="dk1"/>
                </a:solidFill>
                <a:highlight>
                  <a:srgbClr val="FFFFFF"/>
                </a:highlight>
                <a:latin typeface="Verdana"/>
                <a:ea typeface="Verdana"/>
                <a:cs typeface="Verdana"/>
                <a:sym typeface="Verdana"/>
              </a:rPr>
              <a:t> tag is useful for writing addresses or poems.</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US" sz="1150">
                <a:solidFill>
                  <a:schemeClr val="dk1"/>
                </a:solidFill>
                <a:highlight>
                  <a:srgbClr val="FFFFFF"/>
                </a:highlight>
                <a:latin typeface="Verdana"/>
                <a:ea typeface="Verdana"/>
                <a:cs typeface="Verdana"/>
                <a:sym typeface="Verdana"/>
              </a:rPr>
              <a:t>The </a:t>
            </a:r>
            <a:r>
              <a:rPr lang="en-US" sz="1200">
                <a:solidFill>
                  <a:srgbClr val="DC143C"/>
                </a:solidFill>
                <a:highlight>
                  <a:srgbClr val="FFFFFF"/>
                </a:highlight>
                <a:latin typeface="Courier New"/>
                <a:ea typeface="Courier New"/>
                <a:cs typeface="Courier New"/>
                <a:sym typeface="Courier New"/>
              </a:rPr>
              <a:t>&lt;br&gt;</a:t>
            </a:r>
            <a:r>
              <a:rPr lang="en-US" sz="1150">
                <a:solidFill>
                  <a:schemeClr val="dk1"/>
                </a:solidFill>
                <a:highlight>
                  <a:srgbClr val="FFFFFF"/>
                </a:highlight>
                <a:latin typeface="Verdana"/>
                <a:ea typeface="Verdana"/>
                <a:cs typeface="Verdana"/>
                <a:sym typeface="Verdana"/>
              </a:rPr>
              <a:t> tag is an empty tag which means that it has no end tag.</a:t>
            </a:r>
            <a:endParaRPr sz="1150">
              <a:solidFill>
                <a:schemeClr val="dk1"/>
              </a:solidFill>
              <a:highlight>
                <a:srgbClr val="FFFFFF"/>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sz="18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88199b185f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88199b185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8199b185f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8199b185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&lt;br&gt;, B: &lt;hr&gt;, C: &lt;p&gt;, D: &lt;h&gt;,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8199b185f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88199b185f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The final topic of this lesson is HTML comments.</a:t>
            </a:r>
            <a:endParaRPr sz="1800"/>
          </a:p>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comments are not displayed in the browser, but they can help document your HTML source code.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sz="18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88199b185f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88199b185f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With comments you can place notifications and reminders in your HTML code:</a:t>
            </a:r>
            <a:endParaRPr sz="1800">
              <a:solidFill>
                <a:schemeClr val="dk1"/>
              </a:solidFill>
              <a:highlight>
                <a:schemeClr val="lt1"/>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US" sz="1800">
                <a:solidFill>
                  <a:schemeClr val="dk1"/>
                </a:solidFill>
                <a:highlight>
                  <a:schemeClr val="lt1"/>
                </a:highlight>
                <a:latin typeface="Roboto"/>
                <a:ea typeface="Roboto"/>
                <a:cs typeface="Roboto"/>
                <a:sym typeface="Roboto"/>
              </a:rPr>
              <a:t>An HTML comment begins with </a:t>
            </a:r>
            <a:r>
              <a:rPr lang="en-US" sz="1800">
                <a:solidFill>
                  <a:srgbClr val="C7254E"/>
                </a:solidFill>
                <a:highlight>
                  <a:srgbClr val="F9F2F4"/>
                </a:highlight>
                <a:latin typeface="Courier New"/>
                <a:ea typeface="Courier New"/>
                <a:cs typeface="Courier New"/>
                <a:sym typeface="Courier New"/>
              </a:rPr>
              <a:t>&lt;!––</a:t>
            </a:r>
            <a:r>
              <a:rPr lang="en-US" sz="1800">
                <a:solidFill>
                  <a:schemeClr val="dk1"/>
                </a:solidFill>
                <a:highlight>
                  <a:schemeClr val="lt1"/>
                </a:highlight>
                <a:latin typeface="Roboto"/>
                <a:ea typeface="Roboto"/>
                <a:cs typeface="Roboto"/>
                <a:sym typeface="Roboto"/>
              </a:rPr>
              <a:t> and the comment closes with </a:t>
            </a:r>
            <a:r>
              <a:rPr lang="en-US" sz="1800">
                <a:solidFill>
                  <a:srgbClr val="C7254E"/>
                </a:solidFill>
                <a:highlight>
                  <a:srgbClr val="F9F2F4"/>
                </a:highlight>
                <a:latin typeface="Courier New"/>
                <a:ea typeface="Courier New"/>
                <a:cs typeface="Courier New"/>
                <a:sym typeface="Courier New"/>
              </a:rPr>
              <a:t>––&gt;</a:t>
            </a:r>
            <a:r>
              <a:rPr lang="en-US" sz="1800">
                <a:solidFill>
                  <a:schemeClr val="dk1"/>
                </a:solidFill>
                <a:highlight>
                  <a:schemeClr val="lt1"/>
                </a:highlight>
                <a:latin typeface="Roboto"/>
                <a:ea typeface="Roboto"/>
                <a:cs typeface="Roboto"/>
                <a:sym typeface="Roboto"/>
              </a:rPr>
              <a:t>. HTML comments are visible to anyone that views the page source code, but are not rendered when the HTML document is rendered by a browser.</a:t>
            </a:r>
            <a:endParaRPr sz="18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Read more: </a:t>
            </a:r>
            <a:r>
              <a:rPr lang="en-US" sz="1800">
                <a:solidFill>
                  <a:srgbClr val="003399"/>
                </a:solidFill>
                <a:uFill>
                  <a:noFill/>
                </a:uFill>
                <a:latin typeface="Roboto"/>
                <a:ea typeface="Roboto"/>
                <a:cs typeface="Roboto"/>
                <a:sym typeface="Roboto"/>
                <a:hlinkClick r:id="rId2">
                  <a:extLst>
                    <a:ext uri="{A12FA001-AC4F-418D-AE19-62706E023703}">
                      <ahyp:hlinkClr val="tx"/>
                    </a:ext>
                  </a:extLst>
                </a:hlinkClick>
              </a:rPr>
              <a:t>https://html.com/tags/comment-tag/#ixzz7IsMEDWTg</a:t>
            </a:r>
            <a:endParaRPr sz="1700"/>
          </a:p>
          <a:p>
            <a:pPr indent="0" lvl="0" marL="0" rtl="0" algn="l">
              <a:lnSpc>
                <a:spcPct val="100000"/>
              </a:lnSpc>
              <a:spcBef>
                <a:spcPts val="0"/>
              </a:spcBef>
              <a:spcAft>
                <a:spcPts val="0"/>
              </a:spcAft>
              <a:buClr>
                <a:schemeClr val="dk1"/>
              </a:buClr>
              <a:buSzPts val="1100"/>
              <a:buFont typeface="Arial"/>
              <a:buNone/>
            </a:pPr>
            <a:r>
              <a:t/>
            </a:r>
            <a:endParaRPr sz="1700"/>
          </a:p>
          <a:p>
            <a:pPr indent="0" lvl="0" marL="0" rtl="0" algn="l">
              <a:lnSpc>
                <a:spcPct val="100000"/>
              </a:lnSpc>
              <a:spcBef>
                <a:spcPts val="0"/>
              </a:spcBef>
              <a:spcAft>
                <a:spcPts val="0"/>
              </a:spcAft>
              <a:buClr>
                <a:schemeClr val="dk1"/>
              </a:buClr>
              <a:buSzPts val="1100"/>
              <a:buFont typeface="Arial"/>
              <a:buNone/>
            </a:pPr>
            <a:r>
              <a:rPr lang="en-US" sz="1700"/>
              <a:t>—--------------------</a:t>
            </a:r>
            <a:endParaRPr sz="1700"/>
          </a:p>
          <a:p>
            <a:pPr indent="0" lvl="0" marL="0" rtl="0" algn="l">
              <a:lnSpc>
                <a:spcPct val="100000"/>
              </a:lnSpc>
              <a:spcBef>
                <a:spcPts val="0"/>
              </a:spcBef>
              <a:spcAft>
                <a:spcPts val="0"/>
              </a:spcAft>
              <a:buClr>
                <a:schemeClr val="dk1"/>
              </a:buClr>
              <a:buSzPts val="1100"/>
              <a:buFont typeface="Arial"/>
              <a:buNone/>
            </a:pPr>
            <a:r>
              <a:rPr lang="en-US" sz="1700"/>
              <a:t>The tag seen on the mirror is used to add comments to HTML documents.</a:t>
            </a:r>
            <a:endParaRPr sz="1700"/>
          </a:p>
          <a:p>
            <a:pPr indent="0" lvl="0" marL="0" rtl="0" algn="l">
              <a:lnSpc>
                <a:spcPct val="100000"/>
              </a:lnSpc>
              <a:spcBef>
                <a:spcPts val="0"/>
              </a:spcBef>
              <a:spcAft>
                <a:spcPts val="0"/>
              </a:spcAft>
              <a:buClr>
                <a:schemeClr val="dk1"/>
              </a:buClr>
              <a:buSzPts val="1100"/>
              <a:buFont typeface="Arial"/>
              <a:buNone/>
            </a:pPr>
            <a:r>
              <a:rPr lang="en-US" sz="1700"/>
              <a:t>Comments are not displayed in the browser window.</a:t>
            </a:r>
            <a:endParaRPr sz="1700"/>
          </a:p>
          <a:p>
            <a:pPr indent="0" lvl="0" marL="0" rtl="0" algn="l">
              <a:lnSpc>
                <a:spcPct val="100000"/>
              </a:lnSpc>
              <a:spcBef>
                <a:spcPts val="0"/>
              </a:spcBef>
              <a:spcAft>
                <a:spcPts val="0"/>
              </a:spcAft>
              <a:buClr>
                <a:schemeClr val="dk1"/>
              </a:buClr>
              <a:buSzPts val="1100"/>
              <a:buFont typeface="Arial"/>
              <a:buNone/>
            </a:pPr>
            <a:r>
              <a:rPr lang="en-US" sz="1700"/>
              <a:t>But they are displayed in source code.</a:t>
            </a:r>
            <a:endParaRPr sz="1700"/>
          </a:p>
          <a:p>
            <a:pPr indent="0" lvl="0" marL="0" rtl="0" algn="l">
              <a:lnSpc>
                <a:spcPct val="100000"/>
              </a:lnSpc>
              <a:spcBef>
                <a:spcPts val="0"/>
              </a:spcBef>
              <a:spcAft>
                <a:spcPts val="0"/>
              </a:spcAft>
              <a:buClr>
                <a:schemeClr val="dk1"/>
              </a:buClr>
              <a:buSzPts val="1100"/>
              <a:buFont typeface="Arial"/>
              <a:buNone/>
            </a:pPr>
            <a:r>
              <a:rPr lang="en-US" sz="1700"/>
              <a:t>For this reason, remember that your comments can be seen by the people who visit the site and view the source of your website.</a:t>
            </a:r>
            <a:endParaRPr sz="1700"/>
          </a:p>
          <a:p>
            <a:pPr indent="0" lvl="0" marL="0" rtl="0" algn="l">
              <a:lnSpc>
                <a:spcPct val="100000"/>
              </a:lnSpc>
              <a:spcBef>
                <a:spcPts val="0"/>
              </a:spcBef>
              <a:spcAft>
                <a:spcPts val="0"/>
              </a:spcAft>
              <a:buClr>
                <a:schemeClr val="dk1"/>
              </a:buClr>
              <a:buSzPts val="1100"/>
              <a:buFont typeface="Arial"/>
              <a:buNone/>
            </a:pPr>
            <a:r>
              <a:rPr lang="en-US" sz="1700"/>
              <a:t>Instead of deleting the HTML codes you want to deactivate, you can convert them to comments.</a:t>
            </a:r>
            <a:endParaRPr sz="17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88199b185f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88199b185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88199b185f_0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88199b185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 This is a Pear Deck Multiple Choice Slide. Your current options are: A: NO, B: Headings, C: &lt;p&gt;, D: &lt;hr&gt;, E: &lt;br&gt;, F: Comments, </a:t>
            </a:r>
            <a:endParaRPr>
              <a:solidFill>
                <a:schemeClr val="dk1"/>
              </a:solidFill>
            </a:endParaRPr>
          </a:p>
          <a:p>
            <a:pPr indent="0" lvl="0" marL="0" rtl="0" algn="l">
              <a:spcBef>
                <a:spcPts val="0"/>
              </a:spcBef>
              <a:spcAft>
                <a:spcPts val="0"/>
              </a:spcAft>
              <a:buNone/>
            </a:pPr>
            <a:r>
              <a:rPr lang="en-US">
                <a:solidFill>
                  <a:schemeClr val="dk1"/>
                </a:solidFill>
              </a:rPr>
              <a:t>🍐  To edit the type of question or choices, go back to the "Ask Students a Question" in the Pear Deck sidebar.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8199b185f_0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8199b185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88199b185f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88199b185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dk1"/>
                </a:solidFill>
                <a:highlight>
                  <a:schemeClr val="lt1"/>
                </a:highlight>
                <a:latin typeface="Verdana"/>
                <a:ea typeface="Verdana"/>
                <a:cs typeface="Verdana"/>
                <a:sym typeface="Verdana"/>
              </a:rPr>
              <a:t>HTML is the standard markup language for creating Web pages</a:t>
            </a:r>
            <a:r>
              <a:rPr lang="en-US" sz="1800">
                <a:solidFill>
                  <a:srgbClr val="1B1B1B"/>
                </a:solidFill>
                <a:highlight>
                  <a:schemeClr val="lt1"/>
                </a:highlight>
              </a:rPr>
              <a:t> that defines the structure of your content. It consists of a series of </a:t>
            </a:r>
            <a:r>
              <a:rPr b="1" lang="en-US" sz="1800" u="sng">
                <a:solidFill>
                  <a:srgbClr val="005282"/>
                </a:solidFill>
                <a:highlight>
                  <a:schemeClr val="lt1"/>
                </a:highlight>
                <a:hlinkClick r:id="rId2">
                  <a:extLst>
                    <a:ext uri="{A12FA001-AC4F-418D-AE19-62706E023703}">
                      <ahyp:hlinkClr val="tx"/>
                    </a:ext>
                  </a:extLst>
                </a:hlinkClick>
              </a:rPr>
              <a:t>elements</a:t>
            </a:r>
            <a:r>
              <a:rPr lang="en-US" sz="1800">
                <a:solidFill>
                  <a:srgbClr val="1B1B1B"/>
                </a:solidFill>
                <a:highlight>
                  <a:schemeClr val="lt1"/>
                </a:highlight>
              </a:rPr>
              <a:t>, which you use to enclose, or wrap, different parts of the content to make it appear or act in a certain way. The enclosing </a:t>
            </a:r>
            <a:r>
              <a:rPr lang="en-US" sz="1800" u="sng">
                <a:solidFill>
                  <a:srgbClr val="005282"/>
                </a:solidFill>
                <a:highlight>
                  <a:schemeClr val="lt1"/>
                </a:highlight>
                <a:hlinkClick r:id="rId3">
                  <a:extLst>
                    <a:ext uri="{A12FA001-AC4F-418D-AE19-62706E023703}">
                      <ahyp:hlinkClr val="tx"/>
                    </a:ext>
                  </a:extLst>
                </a:hlinkClick>
              </a:rPr>
              <a:t>tags</a:t>
            </a:r>
            <a:r>
              <a:rPr lang="en-US" sz="1800">
                <a:solidFill>
                  <a:srgbClr val="1B1B1B"/>
                </a:solidFill>
                <a:highlight>
                  <a:schemeClr val="lt1"/>
                </a:highlight>
              </a:rPr>
              <a:t> can make a word or image hyperlink to somewhere else, can italicize words, can make the font bigger or smaller, and so on.</a:t>
            </a:r>
            <a:endParaRPr sz="18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lang="en-US" sz="1800"/>
              <a:t>—----------------------------</a:t>
            </a:r>
            <a:endParaRPr sz="1800"/>
          </a:p>
          <a:p>
            <a:pPr indent="0" lvl="0" marL="0" rtl="0" algn="l">
              <a:lnSpc>
                <a:spcPct val="100000"/>
              </a:lnSpc>
              <a:spcBef>
                <a:spcPts val="0"/>
              </a:spcBef>
              <a:spcAft>
                <a:spcPts val="0"/>
              </a:spcAft>
              <a:buClr>
                <a:schemeClr val="dk1"/>
              </a:buClr>
              <a:buSzPts val="1100"/>
              <a:buFont typeface="Arial"/>
              <a:buNone/>
            </a:pPr>
            <a:r>
              <a:rPr lang="en-US" sz="1800"/>
              <a:t>Let's take a look at the pages we encounter while browsing the web from a different perspective.</a:t>
            </a:r>
            <a:endParaRPr sz="1800"/>
          </a:p>
          <a:p>
            <a:pPr indent="0" lvl="0" marL="0" rtl="0" algn="l">
              <a:lnSpc>
                <a:spcPct val="100000"/>
              </a:lnSpc>
              <a:spcBef>
                <a:spcPts val="0"/>
              </a:spcBef>
              <a:spcAft>
                <a:spcPts val="0"/>
              </a:spcAft>
              <a:buClr>
                <a:schemeClr val="dk1"/>
              </a:buClr>
              <a:buSzPts val="1100"/>
              <a:buFont typeface="Arial"/>
              <a:buNone/>
            </a:pPr>
            <a:r>
              <a:rPr lang="en-US" sz="1800"/>
              <a:t>They are all pages made up of articles, pictures, and videos. Their difference from each other is their positioning.</a:t>
            </a:r>
            <a:endParaRPr sz="1800"/>
          </a:p>
          <a:p>
            <a:pPr indent="0" lvl="0" marL="0" rtl="0" algn="l">
              <a:lnSpc>
                <a:spcPct val="100000"/>
              </a:lnSpc>
              <a:spcBef>
                <a:spcPts val="0"/>
              </a:spcBef>
              <a:spcAft>
                <a:spcPts val="0"/>
              </a:spcAft>
              <a:buClr>
                <a:schemeClr val="dk1"/>
              </a:buClr>
              <a:buSzPts val="1100"/>
              <a:buFont typeface="Arial"/>
              <a:buNone/>
            </a:pPr>
            <a:r>
              <a:rPr lang="en-US" sz="1800"/>
              <a:t>It is the interpretation of the same codes with different usage styles.</a:t>
            </a:r>
            <a:endParaRPr sz="1800"/>
          </a:p>
          <a:p>
            <a:pPr indent="0" lvl="0" marL="0" rtl="0" algn="l">
              <a:lnSpc>
                <a:spcPct val="100000"/>
              </a:lnSpc>
              <a:spcBef>
                <a:spcPts val="0"/>
              </a:spcBef>
              <a:spcAft>
                <a:spcPts val="0"/>
              </a:spcAft>
              <a:buClr>
                <a:schemeClr val="dk1"/>
              </a:buClr>
              <a:buSzPts val="1100"/>
              <a:buFont typeface="Arial"/>
              <a:buNone/>
            </a:pPr>
            <a:r>
              <a:rPr lang="en-US" sz="1800"/>
              <a:t>HTML allows users to create structure profiles, paragraphs, titles, links, and block excerpts for web pages and applications.</a:t>
            </a:r>
            <a:endParaRPr sz="1800"/>
          </a:p>
          <a:p>
            <a:pPr indent="0" lvl="0" marL="0" rtl="0" algn="l">
              <a:lnSpc>
                <a:spcPct val="100000"/>
              </a:lnSpc>
              <a:spcBef>
                <a:spcPts val="0"/>
              </a:spcBef>
              <a:spcAft>
                <a:spcPts val="0"/>
              </a:spcAft>
              <a:buClr>
                <a:schemeClr val="dk1"/>
              </a:buClr>
              <a:buSzPts val="1100"/>
              <a:buFont typeface="Arial"/>
              <a:buNone/>
            </a:pPr>
            <a:r>
              <a:rPr lang="en-US" sz="1800"/>
              <a:t>HTML files are documents that end with an .html or .html extension. You can view these files using any internet browser (Google Chrome, Safari or Mozilla Firefox). The browser reads the HTML file and converts it into content that internet users can see.</a:t>
            </a:r>
            <a:endParaRPr sz="1800"/>
          </a:p>
          <a:p>
            <a:pPr indent="0" lvl="0" marL="0" rtl="0" algn="l">
              <a:lnSpc>
                <a:spcPct val="100000"/>
              </a:lnSpc>
              <a:spcBef>
                <a:spcPts val="0"/>
              </a:spcBef>
              <a:spcAft>
                <a:spcPts val="0"/>
              </a:spcAft>
              <a:buClr>
                <a:schemeClr val="dk1"/>
              </a:buClr>
              <a:buSzPts val="1100"/>
              <a:buFont typeface="Arial"/>
              <a:buNone/>
            </a:pPr>
            <a:r>
              <a:rPr lang="en-US" sz="1800"/>
              <a:t>Generally, an average website contains a variety of different HTML pages. For example, different pages such as homepage, about pages, and contact pages have different HTML documents.</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88199b185f_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88199b185f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25926c1d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125926c1d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25926c1d77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25926c1d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Guys, did everyone understand what has been explained so far? Could we get to the same page right now? Has anyone been able to create a simple "Hello World" HTML document? Please indicate your answer as yes or no.</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Yes, B: No,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5926c1d7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25926c1d7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25926c1d77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25926c1d7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Multiple Choice Slide. Your current options are: A: Yes, B: No, </a:t>
            </a:r>
            <a:endParaRPr/>
          </a:p>
          <a:p>
            <a:pPr indent="0" lvl="0" marL="0" rtl="0" algn="l">
              <a:spcBef>
                <a:spcPts val="0"/>
              </a:spcBef>
              <a:spcAft>
                <a:spcPts val="0"/>
              </a:spcAft>
              <a:buNone/>
            </a:pPr>
            <a:r>
              <a:rPr lang="en-US"/>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5926c1d77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125926c1d7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25926c1d7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25926c1d7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25926c1d77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25926c1d7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8199b185f_0_4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8199b185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Please can you list the Internet browsers you know. You don't have to use it, I want you to list what you know by name.</a:t>
            </a:r>
            <a:endParaRPr sz="18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0" name="Google Shape;60;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 name="Google Shape;75;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sp>
        <p:nvSpPr>
          <p:cNvPr id="82" name="Google Shape;82;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 name="Google Shape;83;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4" name="Google Shape;8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87" name="Shape 87"/>
        <p:cNvGrpSpPr/>
        <p:nvPr/>
      </p:nvGrpSpPr>
      <p:grpSpPr>
        <a:xfrm>
          <a:off x="0" y="0"/>
          <a:ext cx="0" cy="0"/>
          <a:chOff x="0" y="0"/>
          <a:chExt cx="0" cy="0"/>
        </a:xfrm>
      </p:grpSpPr>
      <p:sp>
        <p:nvSpPr>
          <p:cNvPr id="88" name="Google Shape;88;p20"/>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89" name="Google Shape;89;p20"/>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2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91" name="Shape 91"/>
        <p:cNvGrpSpPr/>
        <p:nvPr/>
      </p:nvGrpSpPr>
      <p:grpSpPr>
        <a:xfrm>
          <a:off x="0" y="0"/>
          <a:ext cx="0" cy="0"/>
          <a:chOff x="0" y="0"/>
          <a:chExt cx="0" cy="0"/>
        </a:xfrm>
      </p:grpSpPr>
      <p:sp>
        <p:nvSpPr>
          <p:cNvPr id="92" name="Google Shape;92;p21"/>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93" name="Google Shape;93;p21"/>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94" name="Google Shape;94;p21"/>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21"/>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6" name="Google Shape;16;p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2">
    <p:spTree>
      <p:nvGrpSpPr>
        <p:cNvPr id="96" name="Shape 96"/>
        <p:cNvGrpSpPr/>
        <p:nvPr/>
      </p:nvGrpSpPr>
      <p:grpSpPr>
        <a:xfrm>
          <a:off x="0" y="0"/>
          <a:ext cx="0" cy="0"/>
          <a:chOff x="0" y="0"/>
          <a:chExt cx="0" cy="0"/>
        </a:xfrm>
      </p:grpSpPr>
      <p:sp>
        <p:nvSpPr>
          <p:cNvPr id="97" name="Google Shape;97;p2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98" name="Google Shape;98;p2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27BA0"/>
              </a:solidFill>
              <a:latin typeface="Arial"/>
              <a:ea typeface="Arial"/>
              <a:cs typeface="Arial"/>
              <a:sym typeface="Arial"/>
            </a:endParaRPr>
          </a:p>
        </p:txBody>
      </p:sp>
      <p:pic>
        <p:nvPicPr>
          <p:cNvPr id="99" name="Google Shape;99;p2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TITLE_1_2">
    <p:spTree>
      <p:nvGrpSpPr>
        <p:cNvPr id="100" name="Shape 100"/>
        <p:cNvGrpSpPr/>
        <p:nvPr/>
      </p:nvGrpSpPr>
      <p:grpSpPr>
        <a:xfrm>
          <a:off x="0" y="0"/>
          <a:ext cx="0" cy="0"/>
          <a:chOff x="0" y="0"/>
          <a:chExt cx="0" cy="0"/>
        </a:xfrm>
      </p:grpSpPr>
      <p:sp>
        <p:nvSpPr>
          <p:cNvPr id="101" name="Google Shape;101;p23"/>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102" name="Google Shape;102;p23"/>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103" name="Google Shape;103;p23"/>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2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8" name="Shape 18"/>
        <p:cNvGrpSpPr/>
        <p:nvPr/>
      </p:nvGrpSpPr>
      <p:grpSpPr>
        <a:xfrm>
          <a:off x="0" y="0"/>
          <a:ext cx="0" cy="0"/>
          <a:chOff x="0" y="0"/>
          <a:chExt cx="0" cy="0"/>
        </a:xfrm>
      </p:grpSpPr>
      <p:sp>
        <p:nvSpPr>
          <p:cNvPr id="19" name="Google Shape;19;p4"/>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2" name="Google Shape;22;p4"/>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23" name="Google Shape;23;p4"/>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sp>
        <p:nvSpPr>
          <p:cNvPr id="26" name="Google Shape;26;p5"/>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7" name="Google Shape;27;p5"/>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8" name="Google Shape;28;p5"/>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2" name="Google Shape;32;p6"/>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37" name="Google Shape;37;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38" name="Shape 38"/>
        <p:cNvGrpSpPr/>
        <p:nvPr/>
      </p:nvGrpSpPr>
      <p:grpSpPr>
        <a:xfrm>
          <a:off x="0" y="0"/>
          <a:ext cx="0" cy="0"/>
          <a:chOff x="0" y="0"/>
          <a:chExt cx="0" cy="0"/>
        </a:xfrm>
      </p:grpSpPr>
      <p:sp>
        <p:nvSpPr>
          <p:cNvPr id="39" name="Google Shape;39;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0" name="Google Shape;40;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41" name="Google Shape;41;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 name="Shape 46"/>
        <p:cNvGrpSpPr/>
        <p:nvPr/>
      </p:nvGrpSpPr>
      <p:grpSpPr>
        <a:xfrm>
          <a:off x="0" y="0"/>
          <a:ext cx="0" cy="0"/>
          <a:chOff x="0" y="0"/>
          <a:chExt cx="0" cy="0"/>
        </a:xfrm>
      </p:grpSpPr>
      <p:sp>
        <p:nvSpPr>
          <p:cNvPr id="47" name="Google Shape;47;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6" Type="http://schemas.openxmlformats.org/officeDocument/2006/relationships/theme" Target="../theme/theme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 name="Google Shape;44;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hUTUwgMyIsIkhUTUwgNCIsIkhUTUwgNSIsIkhUTUwgNiJdfQ==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TY2IiwiY29udGVudEluc3RhbmNlSWQiOiIxZm45WTlkRXRsOGJWNnBQQkFDU1NqenBIRHBaVzhvZWo0WUMzRzBfTjJMSS84ZGFhZjE3Ny01N2VhLTQ1NjYtOTMxYS1jOGJkZGQ0ZTIzOWQifQ==pearId=magic-pear-metadata-identifier" TargetMode="External"/><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11bHRpcGxlQ2hvaWNlIiwic2xpZGVJZCI6InAxMCIsImNvbnRlbnRJbnN0YW5jZUlkIjoiMVNqOFZ4aWs0aHpySXpiMmZuTTJCUks0OGsxNXh6WnFRVmlmTXd1ZGFzNE0vM2U0Y2ZkZjQtNWNhNy00MGNkLTgwNzQtZjkwZTZmZjRlYTA4In0=pearId=magic-pear-metadata-identifier" TargetMode="External"/><Relationship Id="rId4" Type="http://schemas.openxmlformats.org/officeDocument/2006/relationships/image" Target="../media/image30.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11bHRpcGxlQ2hvaWNlIiwic2xpZGVJZCI6InAxMCIsImNvbnRlbnRJbnN0YW5jZUlkIjoiMVNqOFZ4aWs0aHpySXpiMmZuTTJCUks0OGsxNXh6WnFRVmlmTXd1ZGFzNE0vM2U0Y2ZkZjQtNWNhNy00MGNkLTgwNzQtZjkwZTZmZjRlYTA4In0=pearId=magic-pear-metadata-identifier" TargetMode="External"/><Relationship Id="rId5" Type="http://schemas.openxmlformats.org/officeDocument/2006/relationships/image" Target="../media/image29.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TkzIiwiY29udGVudEluc3RhbmNlSWQiOiIxZm45WTlkRXRsOGJWNnBQQkFDU1NqenBIRHBaVzhvZWo0WUMzRzBfTjJMSS83OGE0ZTY5OC05ZWYxLTQ4NGYtYTc3Ni1mMDQ2MzA3M2Y1ODIifQ==pearId=magic-pear-metadata-identifier" TargetMode="External"/><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hyperlink" Target="http://info.cern.ch/hypertext/WWW/TheProject.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33.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56.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32.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xkb2N0eXBlPiIsIjxodG1sPiIsIjxoZWFkPiIsIjxib2R5PiIsIjx0aXRsZT4iXX0=pearId=magic-pear-shape-identifier" TargetMode="External"/><Relationship Id="rId5" Type="http://schemas.openxmlformats.org/officeDocument/2006/relationships/image" Target="../media/image45.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ODE5OThlNWVmXzBfNTUiLCJjb250ZW50SW5zdGFuY2VJZCI6IjFmbjlZOWRFdGw4YlY2cFBCQUNTU2p6cEhEcFpXOG9lajRZQzNHMF9OMkxJLzg2YmEzMjNiLTRkZTItNDkwNi05NDYzLTBmMjg5MTA4ZDYyNSJ9pearId=magic-pear-metadata-identifi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create.kahoot.it/details/html-1-introduction-to-html/9a97535b-e566-486d-a74b-24d216406873" TargetMode="Externa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65.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ZyZWVSZXNwb25zZS10ZXh0Iiwic2xpZGVJZCI6Imc4NzY1NjAxNDdkXzBfMyIsImNvbnRlbnRJbnN0YW5jZUlkIjoiMXN6UUhvdlM4SFhoTzlsWkZzb0hldzhRZXZCOVhMUktuYVI5clJ4YVBEZEUvN2I2ZDAzYjgtM2VjOS00ZjQ4LTk4OTYtZjRkMjY0MTBmMGIyIn0=pearId=magic-pear-metadata-identifier" TargetMode="External"/><Relationship Id="rId7"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6" Type="http://schemas.openxmlformats.org/officeDocument/2006/relationships/image" Target="../media/image44.png"/><Relationship Id="rId7"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4" Type="http://schemas.openxmlformats.org/officeDocument/2006/relationships/image" Target="../media/image3.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11bHRpcGxlQ2hvaWNlIiwic2xpZGVJZCI6InA0IiwiY29udGVudEluc3RhbmNlSWQiOiIxU2o4VnhpazRoenJJemIyZm5NMkJSSzQ4azE1eHpacVFWaWZNd3VkYXM0TS9lNjBhY2FiZS1kMmE2LTQ0MzYtOWVkYi0wZDE4ZGYxNzlhNWUifQ==pearId=magic-pear-metadata-identifier" TargetMode="External"/><Relationship Id="rId6"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7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74.jp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0.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ZyZWVSZXNwb25zZS10ZXh0Iiwic2xpZGVJZCI6Imc4ODFjY2VmYjg5XzFfMCIsImNvbnRlbnRJbnN0YW5jZUlkIjoiMXN6UUhvdlM4SFhoTzlsWkZzb0hldzhRZXZCOVhMUktuYVI5clJ4YVBEZEUvZDdmZTAyMWUtM2I4Ny00ZDk0LWIxZDctNDgzZjA1MmYxYTYyIn0=pearId=magic-pear-metadata-identifier" TargetMode="External"/><Relationship Id="rId7"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64.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6" Type="http://schemas.openxmlformats.org/officeDocument/2006/relationships/image" Target="../media/image44.png"/><Relationship Id="rId7"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ZyZWVSZXNwb25zZS10ZXh0Iiwic2xpZGVJZCI6Imc4ODFjY2VmYjg5XzFfMCIsImNvbnRlbnRJbnN0YW5jZUlkIjoiMXN6UUhvdlM4SFhoTzlsWkZzb0hldzhRZXZCOVhMUktuYVI5clJ4YVBEZEUvZDdmZTAyMWUtM2I4Ny00ZDk0LWIxZDctNDgzZjA1MmYxYTYyIn0=pearId=magic-pear-metadata-identifier" TargetMode="External"/><Relationship Id="rId6"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5.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ZyZWVSZXNwb25zZS10ZXh0Iiwic2xpZGVJZCI6InA5IiwiY29udGVudEluc3RhbmNlSWQiOiIxU2o4VnhpazRoenJJemIyZm5NMkJSSzQ4azE1eHpacVFWaWZNd3VkYXM0TS81MTQ5ZDAxOS0wYzc3LTQ5MmMtYjIxNi0yNTc1NzQ5ZjEzYWIifQ==pearId=magic-pear-metadata-identifier" TargetMode="External"/><Relationship Id="rId6"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zelFIb3ZTOEhYaE85bFpGc29IZXc4UWV2QjlYTFJLbmFSOXJSeGFQRGRFIiwiY29udGVudElkIjoiY3VzdG9tLXJlc3BvbnNlLW11bHRpcGxlQ2hvaWNlIiwic2xpZGVJZCI6Imc4NzY1NjAxNDdkXzBfMjI1IiwiY29udGVudEluc3RhbmNlSWQiOiIxc3pRSG92UzhIWGhPOWxaRnNvSGV3OFFldkI5WExSS25hUjlyUnhhUERkRS85MmE2ODVjYy1mNTM5LTRiMTAtODQ1MS0xMmUzYjM2M2IzYzMifQ==pearId=magic-pear-metadata-identifier" TargetMode="External"/><Relationship Id="rId6" Type="http://schemas.openxmlformats.org/officeDocument/2006/relationships/image" Target="../media/image44.png"/><Relationship Id="rId7"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hyperlink" Target="https://create.kahoot.it/details/html-2-html-elements-and-tags/48899342-18cd-4391-86b1-197169af700b" TargetMode="Externa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QiLCI1IiwiNiIsIjciLCI4Il19pearId=magic-pear-shape-identifier" TargetMode="External"/><Relationship Id="rId4" Type="http://schemas.openxmlformats.org/officeDocument/2006/relationships/image" Target="../media/image4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11bHRpcGxlQ2hvaWNlIiwic2xpZGVJZCI6Imc4NWQzZjIxZGZhXzBfOCIsImNvbnRlbnRJbnN0YW5jZUlkIjoiMXo4dzhYWkJxOTJPTWMxVHJnbnJhTkYyM1BxSU80OVNEYl9TTXhhalZSa00vNjkwZTFmZDQtYTkzMy00MDJmLTk0YjItNTA5Y2ZiNWFlNmNhIn0=pearId=magic-pear-metadata-identifie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75.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6" Type="http://schemas.openxmlformats.org/officeDocument/2006/relationships/image" Target="../media/image68.png"/><Relationship Id="rId7"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MwIiwic2xpZGVJZCI6Imc1YzJlMmVkYWMyXzBfMzAiLCJwcmVzZW50YXRpb25JZCI6IjFua2VEeGhoTEpNUVJ6ZGJMZlAxWUdaTXlYV3ZGbEg2emxSbElmNmhGZ1VrIiwidGVtcGxhdGVOYW1lIjoiSXMgdGhpcyBzdGF0ZW1lbnQgdHJ1ZSBvciBmYWxzZSIsImxhc3RFZGl0ZWRCeSI6IjExNjUxOTM2NDg2ODIyMjc2NjUwMSIsImNvbnRlbnRJbnN0YW5jZUlkIjoiMTY1ZjU4ZjA4ZmZkNDBkYjg5NDA3OGM1MmM4YjM4NmUifQ==pearId=magic-pear-metadata-identifie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72.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82.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72.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72.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xicj4iLCI8aHI+IiwiPHA+IiwiPGg+Il19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11bHRpcGxlQ2hvaWNlIiwic2xpZGVJZCI6Imc4NWQzZjIxZGZhXzBfNjEiLCJjb250ZW50SW5zdGFuY2VJZCI6IjF6OHc4WFpCcTkyT01jMVRyZ25yYU5GMjNQcUlPNDlTRGJfU014YWpWUmtNL2VlMTQ0YTA2LWI1ZGQtNGNiZC1hNTc4LTVhYzFmMGM4OGIyNiJ9pearId=magic-pear-metadata-identifi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97.pn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PIiwiSGVhZGluZ3MiLCI8cD4iLCI8aHI+IiwiPGJyPiIsIkNvbW1lbnRzIl19pearId=magic-pear-shape-identifier" TargetMode="External"/><Relationship Id="rId5" Type="http://schemas.openxmlformats.org/officeDocument/2006/relationships/image" Target="../media/image45.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11bHRpcGxlQ2hvaWNlIiwic2xpZGVJZCI6Imc4NWQzZjIxZGZhXzBfNzciLCJjb250ZW50SW5zdGFuY2VJZCI6IjF6OHc4WFpCcTkyT01jMVRyZ25yYU5GMjNQcUlPNDlTRGJfU014YWpWUmtNLzg5MGI3Zjc2LTFmMWEtNDNjNC04MTVjLWQ2MWJhMDQ4ZGY3NSJ9pearId=magic-pear-metadata-identifier"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65.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6OHc4WFpCcTkyT01jMVRyZ25yYU5GMjNQcUlPNDlTRGJfU014YWpWUmtNIiwiY29udGVudElkIjoiY3VzdG9tLXJlc3BvbnNlLWZyZWVSZXNwb25zZS10ZXh0Iiwic2xpZGVJZCI6Imc4NWQzZjIxZGZhXzBfNzAiLCJjb250ZW50SW5zdGFuY2VJZCI6IjF6OHc4WFpCcTkyT01jMVRyZ25yYU5GMjNQcUlPNDlTRGJfU014YWpWUmtNL2NjODg2ZjFhLTA3NTAtNGY2OC05YjI4LTdjYjA2NTE3MDBmZSJ9pearId=magic-pear-metadata-identifier" TargetMode="External"/><Relationship Id="rId6"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hyperlink" Target="https://create.kahoot.it/details/html-3-html-text/05a4b185-c75e-406d-bc20-815804c7756b" TargetMode="Externa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1.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jI1IiwiY29udGVudEluc3RhbmNlSWQiOiIxZm45WTlkRXRsOGJWNnBQQkFDU1NqenBIRHBaVzhvZWo0WUMzRzBfTjJMSS84YjU2MjBlYi1mZjk5LTQ5OGEtYmFhMS1hM2ZlMzVjZDU5YTMifQ==pearId=magic-pear-metadata-identifier" TargetMode="External"/><Relationship Id="rId6"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2.png"/><Relationship Id="rId4" Type="http://schemas.openxmlformats.org/officeDocument/2006/relationships/hyperlink" Target="https://codepen.io/"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llcyIsIk5vIl19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mbjlZOWRFdGw4YlY2cFBCQUNTU2p6cEhEcFpXOG9lajRZQzNHMF9OMkxJIiwiY29udGVudElkIjoiY3VzdG9tLXJlc3BvbnNlLW11bHRpcGxlQ2hvaWNlIiwic2xpZGVJZCI6Imc4NzNhYzY5NDM3XzBfNjI1IiwiY29udGVudEluc3RhbmNlSWQiOiIxZm45WTlkRXRsOGJWNnBQQkFDU1NqenBIRHBaVzhvZWo0WUMzRzBfTjJMSS84YjU2MjBlYi1mZjk5LTQ5OGEtYmFhMS1hM2ZlMzVjZDU5YTMifQ==pearId=magic-pear-metadata-identifier" TargetMode="External"/><Relationship Id="rId6"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93.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hyperlink" Target="https://code.visualstudio.com/Download" TargetMode="External"/><Relationship Id="rId4" Type="http://schemas.openxmlformats.org/officeDocument/2006/relationships/image" Target="../media/image101.png"/><Relationship Id="rId9" Type="http://schemas.openxmlformats.org/officeDocument/2006/relationships/image" Target="../media/image99.png"/><Relationship Id="rId5" Type="http://schemas.openxmlformats.org/officeDocument/2006/relationships/image" Target="../media/image54.png"/><Relationship Id="rId6" Type="http://schemas.openxmlformats.org/officeDocument/2006/relationships/image" Target="../media/image102.png"/><Relationship Id="rId7" Type="http://schemas.openxmlformats.org/officeDocument/2006/relationships/image" Target="../media/image87.png"/><Relationship Id="rId8"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0.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laTBNcGdZSjNWMmttZFJPSV9TVUlyeEZ4dWxENHBQZXhTOXJidWJjak9BIiwiY29udGVudElkIjoiY3VzdG9tLXJlc3BvbnNlLWZyZWVSZXNwb25zZS10ZXh0Iiwic2xpZGVJZCI6Imc4ODE5OWIxODVmXzBfNDU4IiwiY29udGVudEluc3RhbmNlSWQiOiIxZWkwTXBnWUozVjJrbWRST0lfU1VJcnhGeHVsRDRwUGV4UzlyYnViY2pPQS8wMGNjNGM3NC1hYzJkLTRiMGQtYjE4Yy00NjEyY2MyM2E2YTgifQ==pearId=magic-pear-metadata-identifier" TargetMode="External"/><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4"/>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4800"/>
              <a:buFont typeface="Arial"/>
              <a:buNone/>
            </a:pPr>
            <a:r>
              <a:rPr lang="en-US" sz="5500">
                <a:solidFill>
                  <a:srgbClr val="741B47"/>
                </a:solidFill>
              </a:rPr>
              <a:t>HTML</a:t>
            </a:r>
            <a:endParaRPr sz="6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0" name="Google Shape;400;p3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401" name="Google Shape;401;p33"/>
          <p:cNvPicPr preferRelativeResize="0"/>
          <p:nvPr/>
        </p:nvPicPr>
        <p:blipFill>
          <a:blip r:embed="rId3">
            <a:alphaModFix/>
          </a:blip>
          <a:stretch>
            <a:fillRect/>
          </a:stretch>
        </p:blipFill>
        <p:spPr>
          <a:xfrm>
            <a:off x="533400" y="0"/>
            <a:ext cx="8115113" cy="510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7" name="Google Shape;407;p3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408" name="Google Shape;408;p34"/>
          <p:cNvPicPr preferRelativeResize="0"/>
          <p:nvPr/>
        </p:nvPicPr>
        <p:blipFill>
          <a:blip r:embed="rId3">
            <a:alphaModFix/>
          </a:blip>
          <a:stretch>
            <a:fillRect/>
          </a:stretch>
        </p:blipFill>
        <p:spPr>
          <a:xfrm>
            <a:off x="2055000" y="800200"/>
            <a:ext cx="6713793" cy="4038500"/>
          </a:xfrm>
          <a:prstGeom prst="rect">
            <a:avLst/>
          </a:prstGeom>
          <a:noFill/>
          <a:ln>
            <a:noFill/>
          </a:ln>
        </p:spPr>
      </p:pic>
      <p:pic>
        <p:nvPicPr>
          <p:cNvPr id="409" name="Google Shape;409;p34"/>
          <p:cNvPicPr preferRelativeResize="0"/>
          <p:nvPr/>
        </p:nvPicPr>
        <p:blipFill>
          <a:blip r:embed="rId4">
            <a:alphaModFix/>
          </a:blip>
          <a:stretch>
            <a:fillRect/>
          </a:stretch>
        </p:blipFill>
        <p:spPr>
          <a:xfrm>
            <a:off x="389825" y="1211625"/>
            <a:ext cx="1665175" cy="1665175"/>
          </a:xfrm>
          <a:prstGeom prst="rect">
            <a:avLst/>
          </a:prstGeom>
          <a:noFill/>
          <a:ln>
            <a:noFill/>
          </a:ln>
        </p:spPr>
      </p:pic>
      <p:sp>
        <p:nvSpPr>
          <p:cNvPr id="410" name="Google Shape;410;p34"/>
          <p:cNvSpPr txBox="1"/>
          <p:nvPr/>
        </p:nvSpPr>
        <p:spPr>
          <a:xfrm>
            <a:off x="806800" y="2938750"/>
            <a:ext cx="128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434343"/>
                </a:solidFill>
                <a:latin typeface="Lora"/>
                <a:ea typeface="Lora"/>
                <a:cs typeface="Lora"/>
                <a:sym typeface="Lora"/>
              </a:rPr>
              <a:t>VS code</a:t>
            </a:r>
            <a:endParaRPr sz="1000">
              <a:solidFill>
                <a:srgbClr val="434343"/>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6" name="Google Shape;416;p3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417" name="Google Shape;417;p35"/>
          <p:cNvPicPr preferRelativeResize="0"/>
          <p:nvPr/>
        </p:nvPicPr>
        <p:blipFill>
          <a:blip r:embed="rId3">
            <a:alphaModFix/>
          </a:blip>
          <a:stretch>
            <a:fillRect/>
          </a:stretch>
        </p:blipFill>
        <p:spPr>
          <a:xfrm>
            <a:off x="1084900" y="1049800"/>
            <a:ext cx="2095500" cy="2095500"/>
          </a:xfrm>
          <a:prstGeom prst="rect">
            <a:avLst/>
          </a:prstGeom>
          <a:noFill/>
          <a:ln>
            <a:noFill/>
          </a:ln>
        </p:spPr>
      </p:pic>
      <p:pic>
        <p:nvPicPr>
          <p:cNvPr id="418" name="Google Shape;418;p35"/>
          <p:cNvPicPr preferRelativeResize="0"/>
          <p:nvPr/>
        </p:nvPicPr>
        <p:blipFill>
          <a:blip r:embed="rId4">
            <a:alphaModFix/>
          </a:blip>
          <a:stretch>
            <a:fillRect/>
          </a:stretch>
        </p:blipFill>
        <p:spPr>
          <a:xfrm>
            <a:off x="4858600" y="1293025"/>
            <a:ext cx="3725975" cy="1852275"/>
          </a:xfrm>
          <a:prstGeom prst="rect">
            <a:avLst/>
          </a:prstGeom>
          <a:noFill/>
          <a:ln>
            <a:noFill/>
          </a:ln>
        </p:spPr>
      </p:pic>
      <p:sp>
        <p:nvSpPr>
          <p:cNvPr id="419" name="Google Shape;419;p35"/>
          <p:cNvSpPr txBox="1"/>
          <p:nvPr/>
        </p:nvSpPr>
        <p:spPr>
          <a:xfrm>
            <a:off x="3775300" y="1916775"/>
            <a:ext cx="488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700">
                <a:latin typeface="Barlow Light"/>
                <a:ea typeface="Barlow Light"/>
                <a:cs typeface="Barlow Light"/>
                <a:sym typeface="Barlow Light"/>
              </a:rPr>
              <a:t>+</a:t>
            </a:r>
            <a:endParaRPr sz="5700">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what is the html,css, js" id="425" name="Google Shape;425;p36"/>
          <p:cNvPicPr preferRelativeResize="0"/>
          <p:nvPr/>
        </p:nvPicPr>
        <p:blipFill rotWithShape="1">
          <a:blip r:embed="rId3">
            <a:alphaModFix/>
          </a:blip>
          <a:srcRect b="0" l="0" r="0" t="0"/>
          <a:stretch/>
        </p:blipFill>
        <p:spPr>
          <a:xfrm>
            <a:off x="0" y="2022474"/>
            <a:ext cx="3394869" cy="2089150"/>
          </a:xfrm>
          <a:prstGeom prst="rect">
            <a:avLst/>
          </a:prstGeom>
          <a:noFill/>
          <a:ln>
            <a:noFill/>
          </a:ln>
        </p:spPr>
      </p:pic>
      <p:pic>
        <p:nvPicPr>
          <p:cNvPr descr="Image result for html css javascript" id="426" name="Google Shape;426;p36"/>
          <p:cNvPicPr preferRelativeResize="0"/>
          <p:nvPr/>
        </p:nvPicPr>
        <p:blipFill rotWithShape="1">
          <a:blip r:embed="rId4">
            <a:alphaModFix/>
          </a:blip>
          <a:srcRect b="0" l="0" r="0" t="0"/>
          <a:stretch/>
        </p:blipFill>
        <p:spPr>
          <a:xfrm>
            <a:off x="3747032" y="1884768"/>
            <a:ext cx="4901993" cy="2089150"/>
          </a:xfrm>
          <a:prstGeom prst="rect">
            <a:avLst/>
          </a:prstGeom>
          <a:noFill/>
          <a:ln>
            <a:noFill/>
          </a:ln>
        </p:spPr>
      </p:pic>
      <p:sp>
        <p:nvSpPr>
          <p:cNvPr id="427" name="Google Shape;427;p36"/>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what is the html,css, js" id="433" name="Google Shape;433;p37"/>
          <p:cNvPicPr preferRelativeResize="0"/>
          <p:nvPr/>
        </p:nvPicPr>
        <p:blipFill rotWithShape="1">
          <a:blip r:embed="rId3">
            <a:alphaModFix/>
          </a:blip>
          <a:srcRect b="0" l="0" r="0" t="0"/>
          <a:stretch/>
        </p:blipFill>
        <p:spPr>
          <a:xfrm>
            <a:off x="0" y="2022474"/>
            <a:ext cx="3394869" cy="2089150"/>
          </a:xfrm>
          <a:prstGeom prst="rect">
            <a:avLst/>
          </a:prstGeom>
          <a:noFill/>
          <a:ln>
            <a:noFill/>
          </a:ln>
        </p:spPr>
      </p:pic>
      <p:pic>
        <p:nvPicPr>
          <p:cNvPr descr="Image result for html css javascript" id="434" name="Google Shape;434;p37"/>
          <p:cNvPicPr preferRelativeResize="0"/>
          <p:nvPr/>
        </p:nvPicPr>
        <p:blipFill rotWithShape="1">
          <a:blip r:embed="rId4">
            <a:alphaModFix/>
          </a:blip>
          <a:srcRect b="0" l="0" r="0" t="0"/>
          <a:stretch/>
        </p:blipFill>
        <p:spPr>
          <a:xfrm>
            <a:off x="3747032" y="1884768"/>
            <a:ext cx="4901992" cy="2089150"/>
          </a:xfrm>
          <a:prstGeom prst="rect">
            <a:avLst/>
          </a:prstGeom>
          <a:noFill/>
          <a:ln>
            <a:noFill/>
          </a:ln>
        </p:spPr>
      </p:pic>
      <p:sp>
        <p:nvSpPr>
          <p:cNvPr id="435" name="Google Shape;435;p3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ctrTitle"/>
          </p:nvPr>
        </p:nvSpPr>
        <p:spPr>
          <a:xfrm>
            <a:off x="1085850" y="2093685"/>
            <a:ext cx="4676700" cy="854025"/>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History of HTML</a:t>
            </a:r>
            <a:endParaRPr>
              <a:solidFill>
                <a:srgbClr val="741B4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46" name="Google Shape;446;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47" name="Google Shape;447;p3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sp>
        <p:nvSpPr>
          <p:cNvPr id="449" name="Google Shape;449;p39"/>
          <p:cNvSpPr txBox="1"/>
          <p:nvPr>
            <p:ph idx="1" type="body"/>
          </p:nvPr>
        </p:nvSpPr>
        <p:spPr>
          <a:xfrm>
            <a:off x="2208100" y="1819725"/>
            <a:ext cx="6232800" cy="1049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US" sz="2400">
                <a:latin typeface="Arial"/>
                <a:ea typeface="Arial"/>
                <a:cs typeface="Arial"/>
                <a:sym typeface="Arial"/>
              </a:rPr>
              <a:t>What is the latest HTML version?</a:t>
            </a:r>
            <a:endParaRPr b="1" sz="2400">
              <a:latin typeface="Arial"/>
              <a:ea typeface="Arial"/>
              <a:cs typeface="Arial"/>
              <a:sym typeface="Arial"/>
            </a:endParaRPr>
          </a:p>
          <a:p>
            <a:pPr indent="0" lvl="0" marL="0" rtl="0" algn="ctr">
              <a:spcBef>
                <a:spcPts val="600"/>
              </a:spcBef>
              <a:spcAft>
                <a:spcPts val="0"/>
              </a:spcAft>
              <a:buNone/>
            </a:pPr>
            <a:r>
              <a:t/>
            </a:r>
            <a:endParaRPr b="1" sz="2400">
              <a:latin typeface="Arial"/>
              <a:ea typeface="Arial"/>
              <a:cs typeface="Arial"/>
              <a:sym typeface="Arial"/>
            </a:endParaRPr>
          </a:p>
          <a:p>
            <a:pPr indent="0" lvl="0" marL="0" rtl="0" algn="ctr">
              <a:spcBef>
                <a:spcPts val="600"/>
              </a:spcBef>
              <a:spcAft>
                <a:spcPts val="0"/>
              </a:spcAft>
              <a:buNone/>
            </a:pPr>
            <a:r>
              <a:rPr b="1" lang="en-US">
                <a:latin typeface="Arial"/>
                <a:ea typeface="Arial"/>
                <a:cs typeface="Arial"/>
                <a:sym typeface="Arial"/>
              </a:rPr>
              <a:t>(Please answer the question on Pear Deck)</a:t>
            </a:r>
            <a:endParaRPr b="1">
              <a:latin typeface="Arial"/>
              <a:ea typeface="Arial"/>
              <a:cs typeface="Arial"/>
              <a:sym typeface="Arial"/>
            </a:endParaRPr>
          </a:p>
        </p:txBody>
      </p:sp>
      <p:pic>
        <p:nvPicPr>
          <p:cNvPr id="450" name="Google Shape;450;p39"/>
          <p:cNvPicPr preferRelativeResize="0"/>
          <p:nvPr/>
        </p:nvPicPr>
        <p:blipFill>
          <a:blip r:embed="rId6">
            <a:alphaModFix/>
          </a:blip>
          <a:stretch>
            <a:fillRect/>
          </a:stretch>
        </p:blipFill>
        <p:spPr>
          <a:xfrm>
            <a:off x="96047" y="984697"/>
            <a:ext cx="1997500" cy="309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sp>
        <p:nvSpPr>
          <p:cNvPr id="456" name="Google Shape;456;p4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7" name="Google Shape;457;p40"/>
          <p:cNvPicPr preferRelativeResize="0"/>
          <p:nvPr/>
        </p:nvPicPr>
        <p:blipFill rotWithShape="1">
          <a:blip r:embed="rId4">
            <a:alphaModFix/>
          </a:blip>
          <a:srcRect b="6550" l="3297" r="0" t="16561"/>
          <a:stretch/>
        </p:blipFill>
        <p:spPr>
          <a:xfrm>
            <a:off x="2990400" y="888575"/>
            <a:ext cx="5938099" cy="3913150"/>
          </a:xfrm>
          <a:prstGeom prst="rect">
            <a:avLst/>
          </a:prstGeom>
          <a:noFill/>
          <a:ln>
            <a:noFill/>
          </a:ln>
        </p:spPr>
      </p:pic>
      <p:pic>
        <p:nvPicPr>
          <p:cNvPr id="458" name="Google Shape;458;p40"/>
          <p:cNvPicPr preferRelativeResize="0"/>
          <p:nvPr/>
        </p:nvPicPr>
        <p:blipFill rotWithShape="1">
          <a:blip r:embed="rId5">
            <a:alphaModFix/>
          </a:blip>
          <a:srcRect b="0" l="10016" r="44185" t="19594"/>
          <a:stretch/>
        </p:blipFill>
        <p:spPr>
          <a:xfrm>
            <a:off x="102525" y="939825"/>
            <a:ext cx="2435050" cy="361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41"/>
          <p:cNvGrpSpPr/>
          <p:nvPr/>
        </p:nvGrpSpPr>
        <p:grpSpPr>
          <a:xfrm>
            <a:off x="315708" y="453237"/>
            <a:ext cx="6351900" cy="3969900"/>
            <a:chOff x="0" y="313537"/>
            <a:chExt cx="6351900" cy="3969900"/>
          </a:xfrm>
        </p:grpSpPr>
        <p:sp>
          <p:nvSpPr>
            <p:cNvPr id="464" name="Google Shape;464;p41"/>
            <p:cNvSpPr/>
            <p:nvPr/>
          </p:nvSpPr>
          <p:spPr>
            <a:xfrm>
              <a:off x="0" y="313537"/>
              <a:ext cx="6351900" cy="3969900"/>
            </a:xfrm>
            <a:custGeom>
              <a:rect b="b" l="l" r="r" t="t"/>
              <a:pathLst>
                <a:path extrusionOk="0" h="120000" w="120000">
                  <a:moveTo>
                    <a:pt x="0" y="120000"/>
                  </a:moveTo>
                  <a:quadBezTo>
                    <a:pt x="20000" y="40000"/>
                    <a:pt x="101250" y="15000"/>
                  </a:quadBezTo>
                  <a:lnTo>
                    <a:pt x="100194" y="0"/>
                  </a:lnTo>
                  <a:lnTo>
                    <a:pt x="120000" y="24000"/>
                  </a:lnTo>
                  <a:lnTo>
                    <a:pt x="104419" y="60000"/>
                  </a:lnTo>
                  <a:lnTo>
                    <a:pt x="103363" y="45000"/>
                  </a:lnTo>
                  <a:quadBezTo>
                    <a:pt x="30000" y="55000"/>
                    <a:pt x="0" y="120000"/>
                  </a:quadBezTo>
                  <a:close/>
                </a:path>
              </a:pathLst>
            </a:custGeom>
            <a:solidFill>
              <a:srgbClr val="C8E5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a:off x="270070" y="3675770"/>
              <a:ext cx="146100" cy="1461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a:off x="450919" y="3800308"/>
              <a:ext cx="8322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1"/>
            <p:cNvSpPr txBox="1"/>
            <p:nvPr/>
          </p:nvSpPr>
          <p:spPr>
            <a:xfrm>
              <a:off x="450919" y="3800308"/>
              <a:ext cx="832200" cy="467400"/>
            </a:xfrm>
            <a:prstGeom prst="rect">
              <a:avLst/>
            </a:prstGeom>
            <a:noFill/>
            <a:ln>
              <a:noFill/>
            </a:ln>
          </p:spPr>
          <p:txBody>
            <a:bodyPr anchorCtr="0" anchor="t" bIns="0" lIns="77400"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HTML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1991 **</a:t>
              </a:r>
              <a:endParaRPr b="0" i="0" sz="1600" u="none" cap="none" strike="noStrike">
                <a:solidFill>
                  <a:srgbClr val="000000"/>
                </a:solidFill>
                <a:latin typeface="Arial"/>
                <a:ea typeface="Arial"/>
                <a:cs typeface="Arial"/>
                <a:sym typeface="Arial"/>
              </a:endParaRPr>
            </a:p>
          </p:txBody>
        </p:sp>
        <p:sp>
          <p:nvSpPr>
            <p:cNvPr id="468" name="Google Shape;468;p41"/>
            <p:cNvSpPr/>
            <p:nvPr/>
          </p:nvSpPr>
          <p:spPr>
            <a:xfrm>
              <a:off x="683597" y="3201164"/>
              <a:ext cx="228600" cy="2286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1"/>
            <p:cNvSpPr/>
            <p:nvPr/>
          </p:nvSpPr>
          <p:spPr>
            <a:xfrm>
              <a:off x="908511" y="3302096"/>
              <a:ext cx="1492200" cy="39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1"/>
            <p:cNvSpPr txBox="1"/>
            <p:nvPr/>
          </p:nvSpPr>
          <p:spPr>
            <a:xfrm>
              <a:off x="908511" y="3302096"/>
              <a:ext cx="1492200" cy="398700"/>
            </a:xfrm>
            <a:prstGeom prst="rect">
              <a:avLst/>
            </a:prstGeom>
            <a:noFill/>
            <a:ln>
              <a:noFill/>
            </a:ln>
          </p:spPr>
          <p:txBody>
            <a:bodyPr anchorCtr="0" anchor="t" bIns="0" lIns="121150"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HTML 2.0</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199</a:t>
              </a:r>
              <a:r>
                <a:rPr lang="en-US" sz="1600"/>
                <a:t>4</a:t>
              </a:r>
              <a:endParaRPr b="0" i="0" sz="1600" u="none" cap="none" strike="noStrike">
                <a:solidFill>
                  <a:srgbClr val="000000"/>
                </a:solidFill>
                <a:latin typeface="Arial"/>
                <a:ea typeface="Arial"/>
                <a:cs typeface="Arial"/>
                <a:sym typeface="Arial"/>
              </a:endParaRPr>
            </a:p>
          </p:txBody>
        </p:sp>
        <p:sp>
          <p:nvSpPr>
            <p:cNvPr id="471" name="Google Shape;471;p41"/>
            <p:cNvSpPr/>
            <p:nvPr/>
          </p:nvSpPr>
          <p:spPr>
            <a:xfrm>
              <a:off x="1404129" y="2488895"/>
              <a:ext cx="304800" cy="3048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1"/>
            <p:cNvSpPr/>
            <p:nvPr/>
          </p:nvSpPr>
          <p:spPr>
            <a:xfrm>
              <a:off x="1617679" y="2704205"/>
              <a:ext cx="1225800" cy="74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1"/>
            <p:cNvSpPr txBox="1"/>
            <p:nvPr/>
          </p:nvSpPr>
          <p:spPr>
            <a:xfrm>
              <a:off x="1617679" y="2704205"/>
              <a:ext cx="1225800" cy="749400"/>
            </a:xfrm>
            <a:prstGeom prst="rect">
              <a:avLst/>
            </a:prstGeom>
            <a:noFill/>
            <a:ln>
              <a:noFill/>
            </a:ln>
          </p:spPr>
          <p:txBody>
            <a:bodyPr anchorCtr="0" anchor="t" bIns="0" lIns="161550"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HTML 3.2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199</a:t>
              </a:r>
              <a:r>
                <a:rPr lang="en-US" sz="1600"/>
                <a:t>6</a:t>
              </a:r>
              <a:endParaRPr b="0" i="0" sz="1600" u="none" cap="none" strike="noStrike">
                <a:solidFill>
                  <a:srgbClr val="000000"/>
                </a:solidFill>
                <a:latin typeface="Arial"/>
                <a:ea typeface="Arial"/>
                <a:cs typeface="Arial"/>
                <a:sym typeface="Arial"/>
              </a:endParaRPr>
            </a:p>
          </p:txBody>
        </p:sp>
        <p:sp>
          <p:nvSpPr>
            <p:cNvPr id="474" name="Google Shape;474;p41"/>
            <p:cNvSpPr/>
            <p:nvPr/>
          </p:nvSpPr>
          <p:spPr>
            <a:xfrm>
              <a:off x="2325300" y="1896239"/>
              <a:ext cx="393900" cy="3939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1"/>
            <p:cNvSpPr/>
            <p:nvPr/>
          </p:nvSpPr>
          <p:spPr>
            <a:xfrm>
              <a:off x="2617433" y="2182615"/>
              <a:ext cx="1270500" cy="51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1"/>
            <p:cNvSpPr txBox="1"/>
            <p:nvPr/>
          </p:nvSpPr>
          <p:spPr>
            <a:xfrm>
              <a:off x="2617433" y="2182615"/>
              <a:ext cx="1270500" cy="512100"/>
            </a:xfrm>
            <a:prstGeom prst="rect">
              <a:avLst/>
            </a:prstGeom>
            <a:noFill/>
            <a:ln>
              <a:noFill/>
            </a:ln>
          </p:spPr>
          <p:txBody>
            <a:bodyPr anchorCtr="0" anchor="t" bIns="0" lIns="208675"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HTML 4.0.1</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199</a:t>
              </a:r>
              <a:r>
                <a:rPr lang="en-US" sz="1600"/>
                <a:t>7</a:t>
              </a:r>
              <a:endParaRPr b="0" i="0" sz="1600" u="none" cap="none" strike="noStrike">
                <a:solidFill>
                  <a:srgbClr val="000000"/>
                </a:solidFill>
                <a:latin typeface="Arial"/>
                <a:ea typeface="Arial"/>
                <a:cs typeface="Arial"/>
                <a:sym typeface="Arial"/>
              </a:endParaRPr>
            </a:p>
          </p:txBody>
        </p:sp>
        <p:sp>
          <p:nvSpPr>
            <p:cNvPr id="477" name="Google Shape;477;p41"/>
            <p:cNvSpPr/>
            <p:nvPr/>
          </p:nvSpPr>
          <p:spPr>
            <a:xfrm>
              <a:off x="4682224" y="1016000"/>
              <a:ext cx="798900" cy="648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1"/>
            <p:cNvSpPr/>
            <p:nvPr/>
          </p:nvSpPr>
          <p:spPr>
            <a:xfrm>
              <a:off x="3818515" y="1861177"/>
              <a:ext cx="1270500" cy="45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1"/>
            <p:cNvSpPr txBox="1"/>
            <p:nvPr/>
          </p:nvSpPr>
          <p:spPr>
            <a:xfrm>
              <a:off x="3818515" y="1861177"/>
              <a:ext cx="1270500" cy="454500"/>
            </a:xfrm>
            <a:prstGeom prst="rect">
              <a:avLst/>
            </a:prstGeom>
            <a:noFill/>
            <a:ln>
              <a:noFill/>
            </a:ln>
          </p:spPr>
          <p:txBody>
            <a:bodyPr anchorCtr="0" anchor="t" bIns="0" lIns="265875"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XHTML</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2000</a:t>
              </a:r>
              <a:endParaRPr b="0" i="0" sz="1600" u="none" cap="none" strike="noStrike">
                <a:solidFill>
                  <a:srgbClr val="000000"/>
                </a:solidFill>
                <a:latin typeface="Arial"/>
                <a:ea typeface="Arial"/>
                <a:cs typeface="Arial"/>
                <a:sym typeface="Arial"/>
              </a:endParaRPr>
            </a:p>
          </p:txBody>
        </p:sp>
      </p:grpSp>
      <p:sp>
        <p:nvSpPr>
          <p:cNvPr id="480" name="Google Shape;480;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81" name="Google Shape;481;p41"/>
          <p:cNvGrpSpPr/>
          <p:nvPr/>
        </p:nvGrpSpPr>
        <p:grpSpPr>
          <a:xfrm>
            <a:off x="6101544" y="1954487"/>
            <a:ext cx="2928488" cy="3139481"/>
            <a:chOff x="2183550" y="65875"/>
            <a:chExt cx="4483981" cy="4807045"/>
          </a:xfrm>
        </p:grpSpPr>
        <p:sp>
          <p:nvSpPr>
            <p:cNvPr id="482" name="Google Shape;482;p41"/>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41"/>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41"/>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41"/>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41"/>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41"/>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41"/>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41"/>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41"/>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41"/>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41"/>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41"/>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41"/>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41"/>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41"/>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41"/>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41"/>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41"/>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41"/>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41"/>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41"/>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41"/>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4" name="Google Shape;504;p41"/>
            <p:cNvGrpSpPr/>
            <p:nvPr/>
          </p:nvGrpSpPr>
          <p:grpSpPr>
            <a:xfrm>
              <a:off x="2428704" y="3970322"/>
              <a:ext cx="350131" cy="370523"/>
              <a:chOff x="4512354" y="4952197"/>
              <a:chExt cx="350131" cy="370523"/>
            </a:xfrm>
          </p:grpSpPr>
          <p:grpSp>
            <p:nvGrpSpPr>
              <p:cNvPr id="505" name="Google Shape;505;p41"/>
              <p:cNvGrpSpPr/>
              <p:nvPr/>
            </p:nvGrpSpPr>
            <p:grpSpPr>
              <a:xfrm>
                <a:off x="4512354" y="5116449"/>
                <a:ext cx="343196" cy="206271"/>
                <a:chOff x="4512354" y="5116449"/>
                <a:chExt cx="343196" cy="206271"/>
              </a:xfrm>
            </p:grpSpPr>
            <p:sp>
              <p:nvSpPr>
                <p:cNvPr id="506" name="Google Shape;506;p41"/>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41"/>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41"/>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9" name="Google Shape;509;p41"/>
                <p:cNvGrpSpPr/>
                <p:nvPr/>
              </p:nvGrpSpPr>
              <p:grpSpPr>
                <a:xfrm>
                  <a:off x="4592868" y="5212556"/>
                  <a:ext cx="96807" cy="56007"/>
                  <a:chOff x="4592868" y="5212556"/>
                  <a:chExt cx="96807" cy="56007"/>
                </a:xfrm>
              </p:grpSpPr>
              <p:sp>
                <p:nvSpPr>
                  <p:cNvPr id="510" name="Google Shape;510;p41"/>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41"/>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12" name="Google Shape;512;p41"/>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41"/>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41"/>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41"/>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41"/>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41"/>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41"/>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41"/>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41"/>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41"/>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41"/>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41"/>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41"/>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41"/>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41"/>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41"/>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41"/>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41"/>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41"/>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41"/>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41"/>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41"/>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41"/>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41"/>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41"/>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41"/>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41"/>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41"/>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41"/>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41"/>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41"/>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41"/>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41"/>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41"/>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41"/>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41"/>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41"/>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41"/>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41"/>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41"/>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41"/>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41"/>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41"/>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41"/>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41"/>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41"/>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41"/>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41"/>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41"/>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41"/>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41"/>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41"/>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41"/>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41"/>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41"/>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41"/>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41"/>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41"/>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41"/>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41"/>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41"/>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41"/>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41"/>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41"/>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76" name="Google Shape;576;p41"/>
              <p:cNvGrpSpPr/>
              <p:nvPr/>
            </p:nvGrpSpPr>
            <p:grpSpPr>
              <a:xfrm>
                <a:off x="4655095" y="4952197"/>
                <a:ext cx="207390" cy="280361"/>
                <a:chOff x="4655095" y="4952197"/>
                <a:chExt cx="207390" cy="280361"/>
              </a:xfrm>
            </p:grpSpPr>
            <p:grpSp>
              <p:nvGrpSpPr>
                <p:cNvPr id="577" name="Google Shape;577;p41"/>
                <p:cNvGrpSpPr/>
                <p:nvPr/>
              </p:nvGrpSpPr>
              <p:grpSpPr>
                <a:xfrm>
                  <a:off x="4655095" y="4952197"/>
                  <a:ext cx="207390" cy="280361"/>
                  <a:chOff x="4655095" y="4952197"/>
                  <a:chExt cx="207390" cy="280361"/>
                </a:xfrm>
              </p:grpSpPr>
              <p:sp>
                <p:nvSpPr>
                  <p:cNvPr id="578" name="Google Shape;578;p41"/>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41"/>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4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4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41"/>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3" name="Google Shape;583;p41"/>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41"/>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41"/>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586" name="Google Shape;586;p41"/>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41"/>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41"/>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41"/>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41"/>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41"/>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41"/>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41"/>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41"/>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41"/>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41"/>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41"/>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41"/>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41"/>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41"/>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41"/>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41"/>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41"/>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41"/>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41"/>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41"/>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41"/>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41"/>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41"/>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41"/>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41"/>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41"/>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41"/>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41"/>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5" name="Google Shape;615;p41"/>
            <p:cNvGrpSpPr/>
            <p:nvPr/>
          </p:nvGrpSpPr>
          <p:grpSpPr>
            <a:xfrm>
              <a:off x="6161824" y="4215479"/>
              <a:ext cx="350681" cy="265782"/>
              <a:chOff x="6621095" y="1452181"/>
              <a:chExt cx="330893" cy="250785"/>
            </a:xfrm>
          </p:grpSpPr>
          <p:sp>
            <p:nvSpPr>
              <p:cNvPr id="616" name="Google Shape;616;p4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4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4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4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4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21" name="Google Shape;621;p41"/>
          <p:cNvSpPr/>
          <p:nvPr/>
        </p:nvSpPr>
        <p:spPr>
          <a:xfrm>
            <a:off x="3923435" y="1573487"/>
            <a:ext cx="451200" cy="4275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 name="Google Shape;622;p41"/>
          <p:cNvGrpSpPr/>
          <p:nvPr/>
        </p:nvGrpSpPr>
        <p:grpSpPr>
          <a:xfrm>
            <a:off x="5229108" y="1842887"/>
            <a:ext cx="1270500" cy="512100"/>
            <a:chOff x="2617433" y="2182615"/>
            <a:chExt cx="1270500" cy="512100"/>
          </a:xfrm>
        </p:grpSpPr>
        <p:sp>
          <p:nvSpPr>
            <p:cNvPr id="623" name="Google Shape;623;p41"/>
            <p:cNvSpPr/>
            <p:nvPr/>
          </p:nvSpPr>
          <p:spPr>
            <a:xfrm>
              <a:off x="2617433" y="2182615"/>
              <a:ext cx="1270500" cy="51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1"/>
            <p:cNvSpPr txBox="1"/>
            <p:nvPr/>
          </p:nvSpPr>
          <p:spPr>
            <a:xfrm>
              <a:off x="2617433" y="2182615"/>
              <a:ext cx="1270500" cy="512100"/>
            </a:xfrm>
            <a:prstGeom prst="rect">
              <a:avLst/>
            </a:prstGeom>
            <a:noFill/>
            <a:ln>
              <a:noFill/>
            </a:ln>
          </p:spPr>
          <p:txBody>
            <a:bodyPr anchorCtr="0" anchor="t" bIns="0" lIns="208675" spcFirstLastPara="1" rIns="0" wrap="square" tIns="0">
              <a:noAutofit/>
            </a:bodyPr>
            <a:lstStyle/>
            <a:p>
              <a:pPr indent="0" lvl="0" marL="0" marR="0" rtl="0" algn="l">
                <a:lnSpc>
                  <a:spcPct val="90000"/>
                </a:lnSpc>
                <a:spcBef>
                  <a:spcPts val="0"/>
                </a:spcBef>
                <a:spcAft>
                  <a:spcPts val="0"/>
                </a:spcAft>
                <a:buClr>
                  <a:srgbClr val="000000"/>
                </a:buClr>
                <a:buSzPts val="1600"/>
                <a:buFont typeface="Arial"/>
                <a:buNone/>
              </a:pPr>
              <a:r>
                <a:rPr lang="en-US" sz="1600">
                  <a:solidFill>
                    <a:schemeClr val="dk1"/>
                  </a:solidFill>
                </a:rPr>
                <a:t>HTML5</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2014</a:t>
              </a:r>
              <a:endParaRPr b="0" i="0" sz="1600" u="none" cap="none" strike="noStrike">
                <a:solidFill>
                  <a:schemeClr val="dk1"/>
                </a:solidFill>
                <a:latin typeface="Arial"/>
                <a:ea typeface="Arial"/>
                <a:cs typeface="Arial"/>
                <a:sym typeface="Arial"/>
              </a:endParaRPr>
            </a:p>
          </p:txBody>
        </p:sp>
      </p:grpSp>
      <p:pic>
        <p:nvPicPr>
          <p:cNvPr id="625" name="Google Shape;625;p41"/>
          <p:cNvPicPr preferRelativeResize="0"/>
          <p:nvPr/>
        </p:nvPicPr>
        <p:blipFill rotWithShape="1">
          <a:blip r:embed="rId3">
            <a:alphaModFix/>
          </a:blip>
          <a:srcRect b="40277" l="63868" r="27081" t="42686"/>
          <a:stretch/>
        </p:blipFill>
        <p:spPr>
          <a:xfrm>
            <a:off x="2757676" y="3247436"/>
            <a:ext cx="2413394" cy="1493134"/>
          </a:xfrm>
          <a:prstGeom prst="rect">
            <a:avLst/>
          </a:prstGeom>
          <a:noFill/>
          <a:ln>
            <a:noFill/>
          </a:ln>
        </p:spPr>
      </p:pic>
      <p:sp>
        <p:nvSpPr>
          <p:cNvPr id="626" name="Google Shape;626;p41"/>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sp>
        <p:nvSpPr>
          <p:cNvPr id="627" name="Google Shape;627;p41"/>
          <p:cNvSpPr txBox="1"/>
          <p:nvPr/>
        </p:nvSpPr>
        <p:spPr>
          <a:xfrm>
            <a:off x="1614955" y="4570819"/>
            <a:ext cx="1017600" cy="467400"/>
          </a:xfrm>
          <a:prstGeom prst="rect">
            <a:avLst/>
          </a:prstGeom>
          <a:noFill/>
          <a:ln>
            <a:noFill/>
          </a:ln>
        </p:spPr>
        <p:txBody>
          <a:bodyPr anchorCtr="0" anchor="t" bIns="0" lIns="7740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Version </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  Year</a:t>
            </a:r>
            <a:endParaRPr b="0" i="0" sz="1200" u="none" cap="none" strike="noStrike">
              <a:solidFill>
                <a:schemeClr val="dk1"/>
              </a:solidFill>
              <a:latin typeface="Arial"/>
              <a:ea typeface="Arial"/>
              <a:cs typeface="Arial"/>
              <a:sym typeface="Arial"/>
            </a:endParaRPr>
          </a:p>
        </p:txBody>
      </p:sp>
      <p:sp>
        <p:nvSpPr>
          <p:cNvPr id="628" name="Google Shape;628;p41">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9" name="Google Shape;629;p41"/>
          <p:cNvPicPr preferRelativeResize="0"/>
          <p:nvPr/>
        </p:nvPicPr>
        <p:blipFill>
          <a:blip r:embed="rId5">
            <a:alphaModFix/>
          </a:blip>
          <a:stretch>
            <a:fillRect/>
          </a:stretch>
        </p:blipFill>
        <p:spPr>
          <a:xfrm>
            <a:off x="315700" y="1086325"/>
            <a:ext cx="2037600" cy="978048"/>
          </a:xfrm>
          <a:prstGeom prst="rect">
            <a:avLst/>
          </a:prstGeom>
          <a:noFill/>
          <a:ln>
            <a:noFill/>
          </a:ln>
        </p:spPr>
      </p:pic>
      <p:pic>
        <p:nvPicPr>
          <p:cNvPr id="630" name="Google Shape;630;p41"/>
          <p:cNvPicPr preferRelativeResize="0"/>
          <p:nvPr/>
        </p:nvPicPr>
        <p:blipFill>
          <a:blip r:embed="rId6">
            <a:alphaModFix/>
          </a:blip>
          <a:stretch>
            <a:fillRect/>
          </a:stretch>
        </p:blipFill>
        <p:spPr>
          <a:xfrm>
            <a:off x="7088499" y="453225"/>
            <a:ext cx="1324975" cy="118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2"/>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6" name="Google Shape;636;p42"/>
          <p:cNvSpPr txBox="1"/>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pic>
        <p:nvPicPr>
          <p:cNvPr id="637" name="Google Shape;637;p42"/>
          <p:cNvPicPr preferRelativeResize="0"/>
          <p:nvPr/>
        </p:nvPicPr>
        <p:blipFill rotWithShape="1">
          <a:blip r:embed="rId3">
            <a:alphaModFix/>
          </a:blip>
          <a:srcRect b="0" l="0" r="0" t="0"/>
          <a:stretch/>
        </p:blipFill>
        <p:spPr>
          <a:xfrm>
            <a:off x="29666" y="857774"/>
            <a:ext cx="9144000" cy="3427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5"/>
          <p:cNvSpPr txBox="1"/>
          <p:nvPr>
            <p:ph type="ctrTitle"/>
          </p:nvPr>
        </p:nvSpPr>
        <p:spPr>
          <a:xfrm>
            <a:off x="641075" y="87800"/>
            <a:ext cx="7538400" cy="760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en-US" sz="3600">
                <a:solidFill>
                  <a:srgbClr val="741B47"/>
                </a:solidFill>
              </a:rPr>
              <a:t>HTML - Session - 1</a:t>
            </a:r>
            <a:endParaRPr sz="3600">
              <a:solidFill>
                <a:srgbClr val="741B47"/>
              </a:solidFill>
            </a:endParaRPr>
          </a:p>
        </p:txBody>
      </p:sp>
      <p:sp>
        <p:nvSpPr>
          <p:cNvPr id="115" name="Google Shape;115;p25"/>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6" name="Google Shape;116;p25"/>
          <p:cNvSpPr txBox="1"/>
          <p:nvPr/>
        </p:nvSpPr>
        <p:spPr>
          <a:xfrm>
            <a:off x="1920250" y="1428825"/>
            <a:ext cx="6649800" cy="2560200"/>
          </a:xfrm>
          <a:prstGeom prst="rect">
            <a:avLst/>
          </a:prstGeom>
          <a:noFill/>
          <a:ln>
            <a:noFill/>
          </a:ln>
        </p:spPr>
        <p:txBody>
          <a:bodyPr anchorCtr="0" anchor="t" bIns="91425" lIns="91425" spcFirstLastPara="1" rIns="91425" wrap="square" tIns="91425">
            <a:noAutofit/>
          </a:bodyPr>
          <a:lstStyle/>
          <a:p>
            <a:pPr indent="-419100" lvl="0" marL="457200" rtl="0" algn="l">
              <a:lnSpc>
                <a:spcPct val="90000"/>
              </a:lnSpc>
              <a:spcBef>
                <a:spcPts val="0"/>
              </a:spcBef>
              <a:spcAft>
                <a:spcPts val="0"/>
              </a:spcAft>
              <a:buSzPts val="3000"/>
              <a:buChar char="➢"/>
            </a:pPr>
            <a:r>
              <a:rPr lang="en-US" sz="3000"/>
              <a:t>HTML </a:t>
            </a:r>
            <a:r>
              <a:rPr lang="en-US" sz="3000"/>
              <a:t>Basics</a:t>
            </a:r>
            <a:endParaRPr sz="3000"/>
          </a:p>
          <a:p>
            <a:pPr indent="0" lvl="0" marL="457200" rtl="0" algn="l">
              <a:lnSpc>
                <a:spcPct val="90000"/>
              </a:lnSpc>
              <a:spcBef>
                <a:spcPts val="0"/>
              </a:spcBef>
              <a:spcAft>
                <a:spcPts val="0"/>
              </a:spcAft>
              <a:buNone/>
            </a:pPr>
            <a:r>
              <a:t/>
            </a:r>
            <a:endParaRPr sz="3000"/>
          </a:p>
          <a:p>
            <a:pPr indent="-419100" lvl="0" marL="457200" rtl="0" algn="l">
              <a:spcBef>
                <a:spcPts val="0"/>
              </a:spcBef>
              <a:spcAft>
                <a:spcPts val="0"/>
              </a:spcAft>
              <a:buSzPts val="3000"/>
              <a:buChar char="➢"/>
            </a:pPr>
            <a:r>
              <a:rPr lang="en-US" sz="3000"/>
              <a:t>Elements, Tags and Attributes</a:t>
            </a:r>
            <a:endParaRPr sz="3000"/>
          </a:p>
          <a:p>
            <a:pPr indent="0" lvl="0" marL="457200" rtl="0" algn="l">
              <a:lnSpc>
                <a:spcPct val="90000"/>
              </a:lnSpc>
              <a:spcBef>
                <a:spcPts val="0"/>
              </a:spcBef>
              <a:spcAft>
                <a:spcPts val="0"/>
              </a:spcAft>
              <a:buNone/>
            </a:pPr>
            <a:r>
              <a:t/>
            </a:r>
            <a:endParaRPr sz="3000"/>
          </a:p>
          <a:p>
            <a:pPr indent="-419100" lvl="0" marL="457200" rtl="0" algn="l">
              <a:lnSpc>
                <a:spcPct val="90000"/>
              </a:lnSpc>
              <a:spcBef>
                <a:spcPts val="0"/>
              </a:spcBef>
              <a:spcAft>
                <a:spcPts val="0"/>
              </a:spcAft>
              <a:buSzPts val="3000"/>
              <a:buChar char="➢"/>
            </a:pPr>
            <a:r>
              <a:rPr lang="en-US" sz="3000"/>
              <a:t>HTML Text</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3"/>
          <p:cNvSpPr txBox="1"/>
          <p:nvPr>
            <p:ph idx="12" type="sldNum"/>
          </p:nvPr>
        </p:nvSpPr>
        <p:spPr>
          <a:xfrm>
            <a:off x="8657772" y="464324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43" name="Google Shape;643;p43"/>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sp>
        <p:nvSpPr>
          <p:cNvPr id="644" name="Google Shape;644;p43"/>
          <p:cNvSpPr txBox="1"/>
          <p:nvPr>
            <p:ph idx="1" type="body"/>
          </p:nvPr>
        </p:nvSpPr>
        <p:spPr>
          <a:xfrm>
            <a:off x="2457500" y="1791050"/>
            <a:ext cx="6232800" cy="1049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US" sz="2400">
                <a:latin typeface="Arial"/>
                <a:ea typeface="Arial"/>
                <a:cs typeface="Arial"/>
                <a:sym typeface="Arial"/>
              </a:rPr>
              <a:t>It is still possible to visit the first web page on Internet.</a:t>
            </a:r>
            <a:endParaRPr b="1" sz="2400">
              <a:latin typeface="Arial"/>
              <a:ea typeface="Arial"/>
              <a:cs typeface="Arial"/>
              <a:sym typeface="Arial"/>
            </a:endParaRPr>
          </a:p>
          <a:p>
            <a:pPr indent="0" lvl="0" marL="0" rtl="0" algn="ctr">
              <a:spcBef>
                <a:spcPts val="600"/>
              </a:spcBef>
              <a:spcAft>
                <a:spcPts val="0"/>
              </a:spcAft>
              <a:buNone/>
            </a:pPr>
            <a:r>
              <a:t/>
            </a:r>
            <a:endParaRPr b="1" sz="2400">
              <a:latin typeface="Arial"/>
              <a:ea typeface="Arial"/>
              <a:cs typeface="Arial"/>
              <a:sym typeface="Arial"/>
            </a:endParaRPr>
          </a:p>
          <a:p>
            <a:pPr indent="0" lvl="0" marL="0" rtl="0" algn="ctr">
              <a:spcBef>
                <a:spcPts val="600"/>
              </a:spcBef>
              <a:spcAft>
                <a:spcPts val="0"/>
              </a:spcAft>
              <a:buNone/>
            </a:pPr>
            <a:r>
              <a:rPr b="1" lang="en-US">
                <a:latin typeface="Arial"/>
                <a:ea typeface="Arial"/>
                <a:cs typeface="Arial"/>
                <a:sym typeface="Arial"/>
              </a:rPr>
              <a:t>(Please answer the question on Pear Deck)</a:t>
            </a:r>
            <a:endParaRPr b="1">
              <a:latin typeface="Arial"/>
              <a:ea typeface="Arial"/>
              <a:cs typeface="Arial"/>
              <a:sym typeface="Arial"/>
            </a:endParaRPr>
          </a:p>
        </p:txBody>
      </p:sp>
      <p:pic>
        <p:nvPicPr>
          <p:cNvPr id="645" name="Google Shape;645;p4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46" name="Google Shape;646;p4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43"/>
          <p:cNvPicPr preferRelativeResize="0"/>
          <p:nvPr/>
        </p:nvPicPr>
        <p:blipFill>
          <a:blip r:embed="rId6">
            <a:alphaModFix/>
          </a:blip>
          <a:stretch>
            <a:fillRect/>
          </a:stretch>
        </p:blipFill>
        <p:spPr>
          <a:xfrm>
            <a:off x="79522" y="1066772"/>
            <a:ext cx="1997500" cy="309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4"/>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53" name="Google Shape;653;p44"/>
          <p:cNvSpPr txBox="1"/>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History of HTML</a:t>
            </a:r>
            <a:endParaRPr b="0" i="0" sz="4800" u="none" cap="none" strike="noStrike">
              <a:solidFill>
                <a:srgbClr val="8F4B6C"/>
              </a:solidFill>
              <a:latin typeface="Raleway SemiBold"/>
              <a:ea typeface="Raleway SemiBold"/>
              <a:cs typeface="Raleway SemiBold"/>
              <a:sym typeface="Raleway SemiBold"/>
            </a:endParaRPr>
          </a:p>
        </p:txBody>
      </p:sp>
      <p:pic>
        <p:nvPicPr>
          <p:cNvPr id="654" name="Google Shape;654;p44"/>
          <p:cNvPicPr preferRelativeResize="0"/>
          <p:nvPr/>
        </p:nvPicPr>
        <p:blipFill rotWithShape="1">
          <a:blip r:embed="rId3">
            <a:alphaModFix/>
          </a:blip>
          <a:srcRect b="0" l="0" r="0" t="0"/>
          <a:stretch/>
        </p:blipFill>
        <p:spPr>
          <a:xfrm>
            <a:off x="624350" y="856248"/>
            <a:ext cx="8055998" cy="4255600"/>
          </a:xfrm>
          <a:prstGeom prst="rect">
            <a:avLst/>
          </a:prstGeom>
          <a:noFill/>
          <a:ln>
            <a:noFill/>
          </a:ln>
        </p:spPr>
      </p:pic>
      <p:sp>
        <p:nvSpPr>
          <p:cNvPr id="655" name="Google Shape;655;p44"/>
          <p:cNvSpPr txBox="1"/>
          <p:nvPr/>
        </p:nvSpPr>
        <p:spPr>
          <a:xfrm>
            <a:off x="62175" y="4643250"/>
            <a:ext cx="3457200" cy="468600"/>
          </a:xfrm>
          <a:prstGeom prst="rect">
            <a:avLst/>
          </a:prstGeom>
          <a:solidFill>
            <a:srgbClr val="FFF2CC"/>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accent2"/>
                </a:solidFill>
                <a:hlinkClick r:id="rId4">
                  <a:extLst>
                    <a:ext uri="{A12FA001-AC4F-418D-AE19-62706E023703}">
                      <ahyp:hlinkClr val="tx"/>
                    </a:ext>
                  </a:extLst>
                </a:hlinkClick>
              </a:rPr>
              <a:t>http://info.cern.ch/hypertext/WWW/TheProject.html</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5"/>
          <p:cNvSpPr txBox="1"/>
          <p:nvPr>
            <p:ph type="ctrTitle"/>
          </p:nvPr>
        </p:nvSpPr>
        <p:spPr>
          <a:xfrm>
            <a:off x="1085850" y="2093675"/>
            <a:ext cx="6415800" cy="854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Page Structure</a:t>
            </a:r>
            <a:endParaRPr>
              <a:solidFill>
                <a:srgbClr val="741B4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6" name="Google Shape;666;p46"/>
          <p:cNvSpPr txBox="1"/>
          <p:nvPr/>
        </p:nvSpPr>
        <p:spPr>
          <a:xfrm>
            <a:off x="431800" y="173800"/>
            <a:ext cx="6325626"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HTML Page Structure</a:t>
            </a:r>
            <a:endParaRPr b="0" i="0" sz="4800" u="none" cap="none" strike="noStrike">
              <a:solidFill>
                <a:srgbClr val="8F4B6C"/>
              </a:solidFill>
              <a:latin typeface="Raleway SemiBold"/>
              <a:ea typeface="Raleway SemiBold"/>
              <a:cs typeface="Raleway SemiBold"/>
              <a:sym typeface="Raleway SemiBold"/>
            </a:endParaRPr>
          </a:p>
        </p:txBody>
      </p:sp>
      <p:pic>
        <p:nvPicPr>
          <p:cNvPr descr="html-page-structure" id="667" name="Google Shape;667;p46"/>
          <p:cNvPicPr preferRelativeResize="0"/>
          <p:nvPr/>
        </p:nvPicPr>
        <p:blipFill rotWithShape="1">
          <a:blip r:embed="rId3">
            <a:alphaModFix/>
          </a:blip>
          <a:srcRect b="0" l="0" r="0" t="0"/>
          <a:stretch/>
        </p:blipFill>
        <p:spPr>
          <a:xfrm>
            <a:off x="5451999" y="1396500"/>
            <a:ext cx="3607350" cy="2725875"/>
          </a:xfrm>
          <a:prstGeom prst="rect">
            <a:avLst/>
          </a:prstGeom>
          <a:noFill/>
          <a:ln>
            <a:noFill/>
          </a:ln>
        </p:spPr>
      </p:pic>
      <p:pic>
        <p:nvPicPr>
          <p:cNvPr id="668" name="Google Shape;668;p46"/>
          <p:cNvPicPr preferRelativeResize="0"/>
          <p:nvPr/>
        </p:nvPicPr>
        <p:blipFill rotWithShape="1">
          <a:blip r:embed="rId4">
            <a:alphaModFix/>
          </a:blip>
          <a:srcRect b="0" l="9208" r="7381" t="0"/>
          <a:stretch/>
        </p:blipFill>
        <p:spPr>
          <a:xfrm>
            <a:off x="179475" y="863501"/>
            <a:ext cx="4414447" cy="377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4" name="Google Shape;674;p47"/>
          <p:cNvSpPr txBox="1"/>
          <p:nvPr/>
        </p:nvSpPr>
        <p:spPr>
          <a:xfrm>
            <a:off x="279400" y="173800"/>
            <a:ext cx="63255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3000" u="none" cap="none" strike="noStrike">
                <a:solidFill>
                  <a:srgbClr val="8F4B6C"/>
                </a:solidFill>
                <a:latin typeface="Raleway SemiBold"/>
                <a:ea typeface="Raleway SemiBold"/>
                <a:cs typeface="Raleway SemiBold"/>
                <a:sym typeface="Raleway SemiBold"/>
              </a:rPr>
              <a:t>HTML Page Structure</a:t>
            </a:r>
            <a:endParaRPr b="0" i="0" sz="3000" u="none" cap="none" strike="noStrike">
              <a:solidFill>
                <a:srgbClr val="8F4B6C"/>
              </a:solidFill>
              <a:latin typeface="Raleway SemiBold"/>
              <a:ea typeface="Raleway SemiBold"/>
              <a:cs typeface="Raleway SemiBold"/>
              <a:sym typeface="Raleway SemiBold"/>
            </a:endParaRPr>
          </a:p>
        </p:txBody>
      </p:sp>
      <p:pic>
        <p:nvPicPr>
          <p:cNvPr id="675" name="Google Shape;675;p47"/>
          <p:cNvPicPr preferRelativeResize="0"/>
          <p:nvPr/>
        </p:nvPicPr>
        <p:blipFill rotWithShape="1">
          <a:blip r:embed="rId3">
            <a:alphaModFix/>
          </a:blip>
          <a:srcRect b="7774" l="19747" r="24229" t="0"/>
          <a:stretch/>
        </p:blipFill>
        <p:spPr>
          <a:xfrm>
            <a:off x="-28450" y="1014550"/>
            <a:ext cx="4417750" cy="4090801"/>
          </a:xfrm>
          <a:prstGeom prst="rect">
            <a:avLst/>
          </a:prstGeom>
          <a:noFill/>
          <a:ln>
            <a:noFill/>
          </a:ln>
        </p:spPr>
      </p:pic>
      <p:pic>
        <p:nvPicPr>
          <p:cNvPr id="676" name="Google Shape;676;p47"/>
          <p:cNvPicPr preferRelativeResize="0"/>
          <p:nvPr/>
        </p:nvPicPr>
        <p:blipFill>
          <a:blip r:embed="rId4">
            <a:alphaModFix/>
          </a:blip>
          <a:stretch>
            <a:fillRect/>
          </a:stretch>
        </p:blipFill>
        <p:spPr>
          <a:xfrm>
            <a:off x="4699375" y="77200"/>
            <a:ext cx="4362025" cy="502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8"/>
          <p:cNvSpPr txBox="1"/>
          <p:nvPr>
            <p:ph type="ctrTitle"/>
          </p:nvPr>
        </p:nvSpPr>
        <p:spPr>
          <a:xfrm>
            <a:off x="1085850" y="2059215"/>
            <a:ext cx="7308850" cy="854025"/>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8F4B6C"/>
                </a:solidFill>
              </a:rPr>
              <a:t>A Simple HTML Document</a:t>
            </a:r>
            <a:endParaRPr>
              <a:solidFill>
                <a:srgbClr val="8F4B6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Image result for a simple html document" id="687" name="Google Shape;687;p49"/>
          <p:cNvSpPr/>
          <p:nvPr/>
        </p:nvSpPr>
        <p:spPr>
          <a:xfrm>
            <a:off x="2275605" y="2419349"/>
            <a:ext cx="2448795" cy="24487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9"/>
          <p:cNvSpPr txBox="1"/>
          <p:nvPr/>
        </p:nvSpPr>
        <p:spPr>
          <a:xfrm>
            <a:off x="431800" y="173800"/>
            <a:ext cx="7671784"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689" name="Google Shape;689;p49"/>
          <p:cNvPicPr preferRelativeResize="0"/>
          <p:nvPr/>
        </p:nvPicPr>
        <p:blipFill rotWithShape="1">
          <a:blip r:embed="rId3">
            <a:alphaModFix/>
          </a:blip>
          <a:srcRect b="0" l="0" r="0" t="0"/>
          <a:stretch/>
        </p:blipFill>
        <p:spPr>
          <a:xfrm>
            <a:off x="4413000" y="881325"/>
            <a:ext cx="4616725" cy="2314344"/>
          </a:xfrm>
          <a:prstGeom prst="rect">
            <a:avLst/>
          </a:prstGeom>
          <a:noFill/>
          <a:ln>
            <a:noFill/>
          </a:ln>
        </p:spPr>
      </p:pic>
      <p:pic>
        <p:nvPicPr>
          <p:cNvPr id="690" name="Google Shape;690;p49"/>
          <p:cNvPicPr preferRelativeResize="0"/>
          <p:nvPr/>
        </p:nvPicPr>
        <p:blipFill rotWithShape="1">
          <a:blip r:embed="rId4">
            <a:alphaModFix/>
          </a:blip>
          <a:srcRect b="0" l="0" r="0" t="0"/>
          <a:stretch/>
        </p:blipFill>
        <p:spPr>
          <a:xfrm>
            <a:off x="0" y="959033"/>
            <a:ext cx="3963750" cy="4146316"/>
          </a:xfrm>
          <a:prstGeom prst="rect">
            <a:avLst/>
          </a:prstGeom>
          <a:noFill/>
          <a:ln>
            <a:noFill/>
          </a:ln>
        </p:spPr>
      </p:pic>
      <p:pic>
        <p:nvPicPr>
          <p:cNvPr id="691" name="Google Shape;691;p49"/>
          <p:cNvPicPr preferRelativeResize="0"/>
          <p:nvPr/>
        </p:nvPicPr>
        <p:blipFill>
          <a:blip r:embed="rId5">
            <a:alphaModFix/>
          </a:blip>
          <a:stretch>
            <a:fillRect/>
          </a:stretch>
        </p:blipFill>
        <p:spPr>
          <a:xfrm>
            <a:off x="3963750" y="3307925"/>
            <a:ext cx="5065975" cy="1835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50"/>
          <p:cNvPicPr preferRelativeResize="0"/>
          <p:nvPr/>
        </p:nvPicPr>
        <p:blipFill rotWithShape="1">
          <a:blip r:embed="rId3">
            <a:alphaModFix/>
          </a:blip>
          <a:srcRect b="23430" l="9140" r="26172" t="0"/>
          <a:stretch/>
        </p:blipFill>
        <p:spPr>
          <a:xfrm>
            <a:off x="4812975" y="1442400"/>
            <a:ext cx="4172651" cy="2552150"/>
          </a:xfrm>
          <a:prstGeom prst="rect">
            <a:avLst/>
          </a:prstGeom>
          <a:noFill/>
          <a:ln>
            <a:noFill/>
          </a:ln>
        </p:spPr>
      </p:pic>
      <p:sp>
        <p:nvSpPr>
          <p:cNvPr id="697" name="Google Shape;697;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Image result for a simple html document" id="698" name="Google Shape;698;p50"/>
          <p:cNvSpPr/>
          <p:nvPr/>
        </p:nvSpPr>
        <p:spPr>
          <a:xfrm>
            <a:off x="2275605" y="2419349"/>
            <a:ext cx="2448900" cy="24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0"/>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00" name="Google Shape;700;p50"/>
          <p:cNvPicPr preferRelativeResize="0"/>
          <p:nvPr/>
        </p:nvPicPr>
        <p:blipFill rotWithShape="1">
          <a:blip r:embed="rId4">
            <a:alphaModFix/>
          </a:blip>
          <a:srcRect b="0" l="0" r="0" t="0"/>
          <a:stretch/>
        </p:blipFill>
        <p:spPr>
          <a:xfrm>
            <a:off x="78850" y="939875"/>
            <a:ext cx="3982050" cy="4165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descr="Image result for pc ekran apple" id="705" name="Google Shape;705;p51"/>
          <p:cNvPicPr preferRelativeResize="0"/>
          <p:nvPr/>
        </p:nvPicPr>
        <p:blipFill rotWithShape="1">
          <a:blip r:embed="rId3">
            <a:alphaModFix/>
          </a:blip>
          <a:srcRect b="0" l="0" r="0" t="0"/>
          <a:stretch/>
        </p:blipFill>
        <p:spPr>
          <a:xfrm>
            <a:off x="5923161" y="1609281"/>
            <a:ext cx="2825078" cy="1762870"/>
          </a:xfrm>
          <a:prstGeom prst="rect">
            <a:avLst/>
          </a:prstGeom>
          <a:noFill/>
          <a:ln>
            <a:noFill/>
          </a:ln>
        </p:spPr>
      </p:pic>
      <p:sp>
        <p:nvSpPr>
          <p:cNvPr id="706" name="Google Shape;706;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Image result for a simple html document" id="707" name="Google Shape;707;p51"/>
          <p:cNvSpPr/>
          <p:nvPr/>
        </p:nvSpPr>
        <p:spPr>
          <a:xfrm>
            <a:off x="4996980" y="1262574"/>
            <a:ext cx="2448900" cy="24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1"/>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09" name="Google Shape;709;p51"/>
          <p:cNvPicPr preferRelativeResize="0"/>
          <p:nvPr/>
        </p:nvPicPr>
        <p:blipFill rotWithShape="1">
          <a:blip r:embed="rId4">
            <a:alphaModFix/>
          </a:blip>
          <a:srcRect b="0" l="8166" r="18325" t="0"/>
          <a:stretch/>
        </p:blipFill>
        <p:spPr>
          <a:xfrm>
            <a:off x="216875" y="948575"/>
            <a:ext cx="5257700" cy="3585550"/>
          </a:xfrm>
          <a:prstGeom prst="rect">
            <a:avLst/>
          </a:prstGeom>
          <a:noFill/>
          <a:ln>
            <a:noFill/>
          </a:ln>
        </p:spPr>
      </p:pic>
      <p:pic>
        <p:nvPicPr>
          <p:cNvPr id="710" name="Google Shape;710;p51"/>
          <p:cNvPicPr preferRelativeResize="0"/>
          <p:nvPr/>
        </p:nvPicPr>
        <p:blipFill rotWithShape="1">
          <a:blip r:embed="rId5">
            <a:alphaModFix/>
          </a:blip>
          <a:srcRect b="0" l="0" r="0" t="0"/>
          <a:stretch/>
        </p:blipFill>
        <p:spPr>
          <a:xfrm>
            <a:off x="6193287" y="1798736"/>
            <a:ext cx="2239844" cy="7667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6" name="Google Shape;716;p52"/>
          <p:cNvSpPr txBox="1"/>
          <p:nvPr/>
        </p:nvSpPr>
        <p:spPr>
          <a:xfrm>
            <a:off x="431800" y="173800"/>
            <a:ext cx="7671784"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17" name="Google Shape;717;p52"/>
          <p:cNvPicPr preferRelativeResize="0"/>
          <p:nvPr/>
        </p:nvPicPr>
        <p:blipFill rotWithShape="1">
          <a:blip r:embed="rId3">
            <a:alphaModFix/>
          </a:blip>
          <a:srcRect b="0" l="0" r="0" t="0"/>
          <a:stretch/>
        </p:blipFill>
        <p:spPr>
          <a:xfrm>
            <a:off x="940535" y="996774"/>
            <a:ext cx="1902543" cy="676332"/>
          </a:xfrm>
          <a:prstGeom prst="rect">
            <a:avLst/>
          </a:prstGeom>
          <a:noFill/>
          <a:ln>
            <a:noFill/>
          </a:ln>
        </p:spPr>
      </p:pic>
      <p:sp>
        <p:nvSpPr>
          <p:cNvPr id="718" name="Google Shape;718;p52"/>
          <p:cNvSpPr/>
          <p:nvPr/>
        </p:nvSpPr>
        <p:spPr>
          <a:xfrm>
            <a:off x="2994174" y="1187777"/>
            <a:ext cx="892277" cy="310856"/>
          </a:xfrm>
          <a:prstGeom prst="rightArrow">
            <a:avLst>
              <a:gd fmla="val 50000" name="adj1"/>
              <a:gd fmla="val 50000" name="adj2"/>
            </a:avLst>
          </a:prstGeom>
          <a:solidFill>
            <a:srgbClr val="C27BA0"/>
          </a:solidFill>
          <a:ln cap="flat" cmpd="sng" w="25400">
            <a:solidFill>
              <a:srgbClr val="C27B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9" name="Google Shape;719;p52"/>
          <p:cNvSpPr txBox="1"/>
          <p:nvPr/>
        </p:nvSpPr>
        <p:spPr>
          <a:xfrm>
            <a:off x="3893825" y="1088331"/>
            <a:ext cx="4202384" cy="5847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The</a:t>
            </a:r>
            <a:r>
              <a:rPr b="1" i="0" lang="en-US" sz="1600" u="none" cap="none" strike="noStrike">
                <a:solidFill>
                  <a:srgbClr val="FF0000"/>
                </a:solidFill>
                <a:latin typeface="Arial"/>
                <a:ea typeface="Arial"/>
                <a:cs typeface="Arial"/>
                <a:sym typeface="Arial"/>
              </a:rPr>
              <a:t> DOCTYPE </a:t>
            </a:r>
            <a:r>
              <a:rPr b="1" i="0" lang="en-US" sz="1600" u="none" cap="none" strike="noStrike">
                <a:solidFill>
                  <a:srgbClr val="000000"/>
                </a:solidFill>
                <a:latin typeface="Arial"/>
                <a:ea typeface="Arial"/>
                <a:cs typeface="Arial"/>
                <a:sym typeface="Arial"/>
              </a:rPr>
              <a:t>indicates the </a:t>
            </a:r>
            <a:r>
              <a:rPr b="1" lang="en-US" sz="1600"/>
              <a:t>standards</a:t>
            </a:r>
            <a:r>
              <a:rPr b="1" i="0" lang="en-US" sz="1600" u="none" cap="none" strike="noStrike">
                <a:solidFill>
                  <a:srgbClr val="000000"/>
                </a:solidFill>
                <a:latin typeface="Arial"/>
                <a:ea typeface="Arial"/>
                <a:cs typeface="Arial"/>
                <a:sym typeface="Arial"/>
              </a:rPr>
              <a:t> </a:t>
            </a:r>
            <a:r>
              <a:rPr b="1" lang="en-US" sz="1600"/>
              <a:t>compliance</a:t>
            </a:r>
            <a:r>
              <a:rPr b="1" i="0" lang="en-US" sz="1600" u="none" cap="none" strike="noStrike">
                <a:solidFill>
                  <a:srgbClr val="000000"/>
                </a:solidFill>
                <a:latin typeface="Arial"/>
                <a:ea typeface="Arial"/>
                <a:cs typeface="Arial"/>
                <a:sym typeface="Arial"/>
              </a:rPr>
              <a:t> or version of the document</a:t>
            </a:r>
            <a:endParaRPr b="1" i="0" sz="1600" u="none" cap="none" strike="noStrike">
              <a:solidFill>
                <a:srgbClr val="000000"/>
              </a:solidFill>
              <a:latin typeface="Arial"/>
              <a:ea typeface="Arial"/>
              <a:cs typeface="Arial"/>
              <a:sym typeface="Arial"/>
            </a:endParaRPr>
          </a:p>
        </p:txBody>
      </p:sp>
      <p:pic>
        <p:nvPicPr>
          <p:cNvPr id="720" name="Google Shape;720;p52"/>
          <p:cNvPicPr preferRelativeResize="0"/>
          <p:nvPr/>
        </p:nvPicPr>
        <p:blipFill rotWithShape="1">
          <a:blip r:embed="rId4">
            <a:alphaModFix/>
          </a:blip>
          <a:srcRect b="0" l="0" r="0" t="0"/>
          <a:stretch/>
        </p:blipFill>
        <p:spPr>
          <a:xfrm>
            <a:off x="940534" y="1850875"/>
            <a:ext cx="1902544" cy="676333"/>
          </a:xfrm>
          <a:prstGeom prst="rect">
            <a:avLst/>
          </a:prstGeom>
          <a:noFill/>
          <a:ln>
            <a:noFill/>
          </a:ln>
        </p:spPr>
      </p:pic>
      <p:sp>
        <p:nvSpPr>
          <p:cNvPr id="721" name="Google Shape;721;p52"/>
          <p:cNvSpPr txBox="1"/>
          <p:nvPr/>
        </p:nvSpPr>
        <p:spPr>
          <a:xfrm>
            <a:off x="3886450" y="1865425"/>
            <a:ext cx="4209759" cy="5847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The</a:t>
            </a:r>
            <a:r>
              <a:rPr b="1" i="0" lang="en-US" sz="1600" u="none" cap="none" strike="noStrike">
                <a:solidFill>
                  <a:srgbClr val="FF0000"/>
                </a:solidFill>
                <a:latin typeface="Arial"/>
                <a:ea typeface="Arial"/>
                <a:cs typeface="Arial"/>
                <a:sym typeface="Arial"/>
              </a:rPr>
              <a:t> HTML </a:t>
            </a:r>
            <a:r>
              <a:rPr b="1" i="0" lang="en-US" sz="1600" u="none" cap="none" strike="noStrike">
                <a:solidFill>
                  <a:srgbClr val="000000"/>
                </a:solidFill>
                <a:latin typeface="Arial"/>
                <a:ea typeface="Arial"/>
                <a:cs typeface="Arial"/>
                <a:sym typeface="Arial"/>
              </a:rPr>
              <a:t>element act as the root of the document</a:t>
            </a:r>
            <a:endParaRPr b="1" i="0" sz="1600" u="none" cap="none" strike="noStrike">
              <a:solidFill>
                <a:srgbClr val="000000"/>
              </a:solidFill>
              <a:latin typeface="Arial"/>
              <a:ea typeface="Arial"/>
              <a:cs typeface="Arial"/>
              <a:sym typeface="Arial"/>
            </a:endParaRPr>
          </a:p>
        </p:txBody>
      </p:sp>
      <p:pic>
        <p:nvPicPr>
          <p:cNvPr id="722" name="Google Shape;722;p52"/>
          <p:cNvPicPr preferRelativeResize="0"/>
          <p:nvPr/>
        </p:nvPicPr>
        <p:blipFill rotWithShape="1">
          <a:blip r:embed="rId5">
            <a:alphaModFix/>
          </a:blip>
          <a:srcRect b="0" l="0" r="0" t="0"/>
          <a:stretch/>
        </p:blipFill>
        <p:spPr>
          <a:xfrm>
            <a:off x="940535" y="2716460"/>
            <a:ext cx="1902544" cy="676332"/>
          </a:xfrm>
          <a:prstGeom prst="rect">
            <a:avLst/>
          </a:prstGeom>
          <a:noFill/>
          <a:ln>
            <a:noFill/>
          </a:ln>
        </p:spPr>
      </p:pic>
      <p:sp>
        <p:nvSpPr>
          <p:cNvPr id="723" name="Google Shape;723;p52"/>
          <p:cNvSpPr txBox="1"/>
          <p:nvPr/>
        </p:nvSpPr>
        <p:spPr>
          <a:xfrm>
            <a:off x="3893825" y="2762238"/>
            <a:ext cx="4209759" cy="5847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The</a:t>
            </a:r>
            <a:r>
              <a:rPr b="1" i="0" lang="en-US" sz="1600" u="none" cap="none" strike="noStrike">
                <a:solidFill>
                  <a:srgbClr val="FF0000"/>
                </a:solidFill>
                <a:latin typeface="Arial"/>
                <a:ea typeface="Arial"/>
                <a:cs typeface="Arial"/>
                <a:sym typeface="Arial"/>
              </a:rPr>
              <a:t> HEAD </a:t>
            </a:r>
            <a:r>
              <a:rPr b="1" i="0" lang="en-US" sz="1600" u="none" cap="none" strike="noStrike">
                <a:solidFill>
                  <a:srgbClr val="000000"/>
                </a:solidFill>
                <a:latin typeface="Arial"/>
                <a:ea typeface="Arial"/>
                <a:cs typeface="Arial"/>
                <a:sym typeface="Arial"/>
              </a:rPr>
              <a:t>element contains document metadata</a:t>
            </a:r>
            <a:endParaRPr b="1" i="0" sz="1600" u="none" cap="none" strike="noStrike">
              <a:solidFill>
                <a:srgbClr val="000000"/>
              </a:solidFill>
              <a:latin typeface="Arial"/>
              <a:ea typeface="Arial"/>
              <a:cs typeface="Arial"/>
              <a:sym typeface="Arial"/>
            </a:endParaRPr>
          </a:p>
        </p:txBody>
      </p:sp>
      <p:pic>
        <p:nvPicPr>
          <p:cNvPr id="724" name="Google Shape;724;p52"/>
          <p:cNvPicPr preferRelativeResize="0"/>
          <p:nvPr/>
        </p:nvPicPr>
        <p:blipFill rotWithShape="1">
          <a:blip r:embed="rId6">
            <a:alphaModFix/>
          </a:blip>
          <a:srcRect b="0" l="0" r="0" t="0"/>
          <a:stretch/>
        </p:blipFill>
        <p:spPr>
          <a:xfrm>
            <a:off x="940534" y="3582044"/>
            <a:ext cx="1902544" cy="748813"/>
          </a:xfrm>
          <a:prstGeom prst="rect">
            <a:avLst/>
          </a:prstGeom>
          <a:noFill/>
          <a:ln>
            <a:noFill/>
          </a:ln>
        </p:spPr>
      </p:pic>
      <p:sp>
        <p:nvSpPr>
          <p:cNvPr id="725" name="Google Shape;725;p52"/>
          <p:cNvSpPr/>
          <p:nvPr/>
        </p:nvSpPr>
        <p:spPr>
          <a:xfrm>
            <a:off x="3001548" y="2008356"/>
            <a:ext cx="892277" cy="310856"/>
          </a:xfrm>
          <a:prstGeom prst="rightArrow">
            <a:avLst>
              <a:gd fmla="val 50000" name="adj1"/>
              <a:gd fmla="val 50000" name="adj2"/>
            </a:avLst>
          </a:prstGeom>
          <a:solidFill>
            <a:srgbClr val="C27BA0"/>
          </a:solidFill>
          <a:ln cap="flat" cmpd="sng" w="25400">
            <a:solidFill>
              <a:srgbClr val="C27B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6" name="Google Shape;726;p52"/>
          <p:cNvSpPr/>
          <p:nvPr/>
        </p:nvSpPr>
        <p:spPr>
          <a:xfrm>
            <a:off x="2994173" y="2899198"/>
            <a:ext cx="892277" cy="310856"/>
          </a:xfrm>
          <a:prstGeom prst="rightArrow">
            <a:avLst>
              <a:gd fmla="val 50000" name="adj1"/>
              <a:gd fmla="val 50000" name="adj2"/>
            </a:avLst>
          </a:prstGeom>
          <a:solidFill>
            <a:srgbClr val="C27BA0"/>
          </a:solidFill>
          <a:ln cap="flat" cmpd="sng" w="25400">
            <a:solidFill>
              <a:srgbClr val="C27B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7" name="Google Shape;727;p52"/>
          <p:cNvSpPr/>
          <p:nvPr/>
        </p:nvSpPr>
        <p:spPr>
          <a:xfrm>
            <a:off x="3001548" y="3714242"/>
            <a:ext cx="892277" cy="310856"/>
          </a:xfrm>
          <a:prstGeom prst="rightArrow">
            <a:avLst>
              <a:gd fmla="val 50000" name="adj1"/>
              <a:gd fmla="val 50000" name="adj2"/>
            </a:avLst>
          </a:prstGeom>
          <a:solidFill>
            <a:srgbClr val="C27BA0"/>
          </a:solidFill>
          <a:ln cap="flat" cmpd="sng" w="25400">
            <a:solidFill>
              <a:srgbClr val="C27B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8" name="Google Shape;728;p52"/>
          <p:cNvSpPr txBox="1"/>
          <p:nvPr/>
        </p:nvSpPr>
        <p:spPr>
          <a:xfrm>
            <a:off x="3893825" y="3577282"/>
            <a:ext cx="4209759" cy="5847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The</a:t>
            </a:r>
            <a:r>
              <a:rPr b="1" i="0" lang="en-US" sz="1600" u="none" cap="none" strike="noStrike">
                <a:solidFill>
                  <a:srgbClr val="FF0000"/>
                </a:solidFill>
                <a:latin typeface="Arial"/>
                <a:ea typeface="Arial"/>
                <a:cs typeface="Arial"/>
                <a:sym typeface="Arial"/>
              </a:rPr>
              <a:t> BODY </a:t>
            </a:r>
            <a:r>
              <a:rPr b="1" i="0" lang="en-US" sz="1600" u="none" cap="none" strike="noStrike">
                <a:solidFill>
                  <a:srgbClr val="000000"/>
                </a:solidFill>
                <a:latin typeface="Arial"/>
                <a:ea typeface="Arial"/>
                <a:cs typeface="Arial"/>
                <a:sym typeface="Arial"/>
              </a:rPr>
              <a:t>element contains the content to be displayed</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2" name="Google Shape;122;p26"/>
          <p:cNvSpPr txBox="1"/>
          <p:nvPr/>
        </p:nvSpPr>
        <p:spPr>
          <a:xfrm>
            <a:off x="1264525" y="15240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en-US" sz="4800">
                <a:solidFill>
                  <a:srgbClr val="741B47"/>
                </a:solidFill>
                <a:latin typeface="Raleway Medium"/>
                <a:ea typeface="Raleway Medium"/>
                <a:cs typeface="Raleway Medium"/>
                <a:sym typeface="Raleway Medium"/>
              </a:rPr>
              <a:t>Basics of HTML</a:t>
            </a:r>
            <a:endParaRPr b="0" i="0" sz="4800" u="none" cap="none" strike="noStrike">
              <a:solidFill>
                <a:srgbClr val="741B47"/>
              </a:solidFill>
              <a:latin typeface="Raleway Medium"/>
              <a:ea typeface="Raleway Medium"/>
              <a:cs typeface="Raleway Medium"/>
              <a:sym typeface="Raleway Medium"/>
            </a:endParaRPr>
          </a:p>
        </p:txBody>
      </p:sp>
      <p:sp>
        <p:nvSpPr>
          <p:cNvPr id="123" name="Google Shape;123;p26"/>
          <p:cNvSpPr txBox="1"/>
          <p:nvPr/>
        </p:nvSpPr>
        <p:spPr>
          <a:xfrm>
            <a:off x="650850" y="1092839"/>
            <a:ext cx="7842300" cy="28368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What is HTML?</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History of HTML</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HTML Page Structure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A Simple HTML Document</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3"/>
          <p:cNvSpPr txBox="1"/>
          <p:nvPr>
            <p:ph idx="12" type="sldNum"/>
          </p:nvPr>
        </p:nvSpPr>
        <p:spPr>
          <a:xfrm>
            <a:off x="8657772" y="464324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734" name="Google Shape;734;p53"/>
          <p:cNvSpPr txBox="1"/>
          <p:nvPr>
            <p:ph idx="1" type="body"/>
          </p:nvPr>
        </p:nvSpPr>
        <p:spPr>
          <a:xfrm>
            <a:off x="2457500" y="1791050"/>
            <a:ext cx="6232800" cy="1049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US" sz="2400">
                <a:latin typeface="Arial"/>
                <a:ea typeface="Arial"/>
                <a:cs typeface="Arial"/>
                <a:sym typeface="Arial"/>
              </a:rPr>
              <a:t>Which one is not an HTML element?</a:t>
            </a:r>
            <a:endParaRPr b="1" sz="2400">
              <a:latin typeface="Arial"/>
              <a:ea typeface="Arial"/>
              <a:cs typeface="Arial"/>
              <a:sym typeface="Arial"/>
            </a:endParaRPr>
          </a:p>
          <a:p>
            <a:pPr indent="0" lvl="0" marL="0" rtl="0" algn="ctr">
              <a:spcBef>
                <a:spcPts val="600"/>
              </a:spcBef>
              <a:spcAft>
                <a:spcPts val="0"/>
              </a:spcAft>
              <a:buNone/>
            </a:pPr>
            <a:r>
              <a:t/>
            </a:r>
            <a:endParaRPr b="1" sz="2400">
              <a:latin typeface="Arial"/>
              <a:ea typeface="Arial"/>
              <a:cs typeface="Arial"/>
              <a:sym typeface="Arial"/>
            </a:endParaRPr>
          </a:p>
          <a:p>
            <a:pPr indent="0" lvl="0" marL="0" rtl="0" algn="ctr">
              <a:spcBef>
                <a:spcPts val="600"/>
              </a:spcBef>
              <a:spcAft>
                <a:spcPts val="0"/>
              </a:spcAft>
              <a:buNone/>
            </a:pPr>
            <a:r>
              <a:rPr b="1" lang="en-US">
                <a:latin typeface="Arial"/>
                <a:ea typeface="Arial"/>
                <a:cs typeface="Arial"/>
                <a:sym typeface="Arial"/>
              </a:rPr>
              <a:t>(Please answer the question on Pear Deck)</a:t>
            </a:r>
            <a:endParaRPr b="1">
              <a:latin typeface="Arial"/>
              <a:ea typeface="Arial"/>
              <a:cs typeface="Arial"/>
              <a:sym typeface="Arial"/>
            </a:endParaRPr>
          </a:p>
        </p:txBody>
      </p:sp>
      <p:pic>
        <p:nvPicPr>
          <p:cNvPr id="735" name="Google Shape;735;p53"/>
          <p:cNvPicPr preferRelativeResize="0"/>
          <p:nvPr/>
        </p:nvPicPr>
        <p:blipFill>
          <a:blip r:embed="rId3">
            <a:alphaModFix/>
          </a:blip>
          <a:stretch>
            <a:fillRect/>
          </a:stretch>
        </p:blipFill>
        <p:spPr>
          <a:xfrm>
            <a:off x="79522" y="1066772"/>
            <a:ext cx="1997500" cy="3095800"/>
          </a:xfrm>
          <a:prstGeom prst="rect">
            <a:avLst/>
          </a:prstGeom>
          <a:noFill/>
          <a:ln>
            <a:noFill/>
          </a:ln>
        </p:spPr>
      </p:pic>
      <p:sp>
        <p:nvSpPr>
          <p:cNvPr id="736" name="Google Shape;736;p53"/>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37" name="Google Shape;737;p5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38" name="Google Shape;738;p53">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4" name="Google Shape;744;p54"/>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45" name="Google Shape;745;p54"/>
          <p:cNvPicPr preferRelativeResize="0"/>
          <p:nvPr/>
        </p:nvPicPr>
        <p:blipFill rotWithShape="1">
          <a:blip r:embed="rId3">
            <a:alphaModFix/>
          </a:blip>
          <a:srcRect b="0" l="2255" r="3350" t="7407"/>
          <a:stretch/>
        </p:blipFill>
        <p:spPr>
          <a:xfrm>
            <a:off x="862126" y="843986"/>
            <a:ext cx="7241459" cy="3455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1" name="Google Shape;751;p55"/>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752" name="Google Shape;752;p55"/>
          <p:cNvPicPr preferRelativeResize="0"/>
          <p:nvPr/>
        </p:nvPicPr>
        <p:blipFill rotWithShape="1">
          <a:blip r:embed="rId3">
            <a:alphaModFix/>
          </a:blip>
          <a:srcRect b="0" l="0" r="0" t="0"/>
          <a:stretch/>
        </p:blipFill>
        <p:spPr>
          <a:xfrm>
            <a:off x="862125" y="953730"/>
            <a:ext cx="7671784" cy="36989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8" name="Google Shape;758;p56"/>
          <p:cNvPicPr preferRelativeResize="0"/>
          <p:nvPr/>
        </p:nvPicPr>
        <p:blipFill>
          <a:blip r:embed="rId3">
            <a:alphaModFix/>
          </a:blip>
          <a:stretch>
            <a:fillRect/>
          </a:stretch>
        </p:blipFill>
        <p:spPr>
          <a:xfrm>
            <a:off x="110275" y="1757875"/>
            <a:ext cx="1986125" cy="1037525"/>
          </a:xfrm>
          <a:prstGeom prst="rect">
            <a:avLst/>
          </a:prstGeom>
          <a:noFill/>
          <a:ln>
            <a:noFill/>
          </a:ln>
        </p:spPr>
      </p:pic>
      <p:sp>
        <p:nvSpPr>
          <p:cNvPr id="759" name="Google Shape;759;p56"/>
          <p:cNvSpPr/>
          <p:nvPr/>
        </p:nvSpPr>
        <p:spPr>
          <a:xfrm>
            <a:off x="443151" y="183800"/>
            <a:ext cx="7918500" cy="4371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sz="2400">
                <a:solidFill>
                  <a:srgbClr val="8F4B6C"/>
                </a:solidFill>
                <a:latin typeface="Raleway SemiBold"/>
                <a:ea typeface="Raleway SemiBold"/>
                <a:cs typeface="Raleway SemiBold"/>
                <a:sym typeface="Raleway SemiBold"/>
              </a:rPr>
              <a:t>C</a:t>
            </a:r>
            <a:r>
              <a:rPr b="0" i="0" lang="en-US" sz="2400" u="none" cap="none" strike="noStrike">
                <a:solidFill>
                  <a:srgbClr val="8F4B6C"/>
                </a:solidFill>
                <a:latin typeface="Raleway SemiBold"/>
                <a:ea typeface="Raleway SemiBold"/>
                <a:cs typeface="Raleway SemiBold"/>
                <a:sym typeface="Raleway SemiBold"/>
              </a:rPr>
              <a:t>reat</a:t>
            </a:r>
            <a:r>
              <a:rPr lang="en-US" sz="2400">
                <a:solidFill>
                  <a:srgbClr val="8F4B6C"/>
                </a:solidFill>
                <a:latin typeface="Raleway SemiBold"/>
                <a:ea typeface="Raleway SemiBold"/>
                <a:cs typeface="Raleway SemiBold"/>
                <a:sym typeface="Raleway SemiBold"/>
              </a:rPr>
              <a:t>ing “Hello World” </a:t>
            </a:r>
            <a:r>
              <a:rPr b="0" i="0" lang="en-US" sz="2400" u="none" cap="none" strike="noStrike">
                <a:solidFill>
                  <a:srgbClr val="8F4B6C"/>
                </a:solidFill>
                <a:latin typeface="Raleway SemiBold"/>
                <a:ea typeface="Raleway SemiBold"/>
                <a:cs typeface="Raleway SemiBold"/>
                <a:sym typeface="Raleway SemiBold"/>
              </a:rPr>
              <a:t>HTML File on VS Code</a:t>
            </a:r>
            <a:endParaRPr sz="2400"/>
          </a:p>
        </p:txBody>
      </p:sp>
      <p:pic>
        <p:nvPicPr>
          <p:cNvPr id="760" name="Google Shape;760;p56"/>
          <p:cNvPicPr preferRelativeResize="0"/>
          <p:nvPr/>
        </p:nvPicPr>
        <p:blipFill rotWithShape="1">
          <a:blip r:embed="rId4">
            <a:alphaModFix/>
          </a:blip>
          <a:srcRect b="55426" l="0" r="41096" t="0"/>
          <a:stretch/>
        </p:blipFill>
        <p:spPr>
          <a:xfrm>
            <a:off x="2279500" y="1018625"/>
            <a:ext cx="6783701" cy="2887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7"/>
          <p:cNvSpPr txBox="1"/>
          <p:nvPr>
            <p:ph idx="12" type="sldNum"/>
          </p:nvPr>
        </p:nvSpPr>
        <p:spPr>
          <a:xfrm>
            <a:off x="8657772" y="464324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66" name="Google Shape;766;p57">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8"/>
          <p:cNvSpPr txBox="1"/>
          <p:nvPr>
            <p:ph type="ctrTitle"/>
          </p:nvPr>
        </p:nvSpPr>
        <p:spPr>
          <a:xfrm>
            <a:off x="532900" y="1265400"/>
            <a:ext cx="4736100" cy="2061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800"/>
              <a:buNone/>
            </a:pPr>
            <a:r>
              <a:rPr lang="en-US" sz="4800">
                <a:solidFill>
                  <a:srgbClr val="741B47"/>
                </a:solidFill>
              </a:rPr>
              <a:t>HTML</a:t>
            </a:r>
            <a:endParaRPr sz="4800">
              <a:solidFill>
                <a:srgbClr val="741B47"/>
              </a:solidFill>
            </a:endParaRPr>
          </a:p>
          <a:p>
            <a:pPr indent="0" lvl="0" marL="0" rtl="0" algn="ctr">
              <a:lnSpc>
                <a:spcPct val="100000"/>
              </a:lnSpc>
              <a:spcBef>
                <a:spcPts val="0"/>
              </a:spcBef>
              <a:spcAft>
                <a:spcPts val="0"/>
              </a:spcAft>
              <a:buSzPts val="4800"/>
              <a:buNone/>
            </a:pPr>
            <a:r>
              <a:rPr lang="en-US" sz="4800">
                <a:solidFill>
                  <a:srgbClr val="741B47"/>
                </a:solidFill>
              </a:rPr>
              <a:t>Elements, Tags</a:t>
            </a:r>
            <a:endParaRPr sz="4800">
              <a:solidFill>
                <a:srgbClr val="741B47"/>
              </a:solidFill>
            </a:endParaRPr>
          </a:p>
          <a:p>
            <a:pPr indent="0" lvl="0" marL="0" rtl="0" algn="ctr">
              <a:lnSpc>
                <a:spcPct val="100000"/>
              </a:lnSpc>
              <a:spcBef>
                <a:spcPts val="0"/>
              </a:spcBef>
              <a:spcAft>
                <a:spcPts val="0"/>
              </a:spcAft>
              <a:buSzPts val="4800"/>
              <a:buNone/>
            </a:pPr>
            <a:r>
              <a:rPr lang="en-US" sz="4800">
                <a:solidFill>
                  <a:srgbClr val="741B47"/>
                </a:solidFill>
              </a:rPr>
              <a:t>and Attributes</a:t>
            </a:r>
            <a:endParaRPr sz="4800">
              <a:solidFill>
                <a:srgbClr val="741B47"/>
              </a:solidFill>
            </a:endParaRPr>
          </a:p>
        </p:txBody>
      </p:sp>
      <p:pic>
        <p:nvPicPr>
          <p:cNvPr id="772" name="Google Shape;772;p58"/>
          <p:cNvPicPr preferRelativeResize="0"/>
          <p:nvPr/>
        </p:nvPicPr>
        <p:blipFill>
          <a:blip r:embed="rId3">
            <a:alphaModFix/>
          </a:blip>
          <a:stretch>
            <a:fillRect/>
          </a:stretch>
        </p:blipFill>
        <p:spPr>
          <a:xfrm>
            <a:off x="5395300" y="152400"/>
            <a:ext cx="3596300" cy="47560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59"/>
          <p:cNvPicPr preferRelativeResize="0"/>
          <p:nvPr/>
        </p:nvPicPr>
        <p:blipFill>
          <a:blip r:embed="rId3">
            <a:alphaModFix/>
          </a:blip>
          <a:stretch>
            <a:fillRect/>
          </a:stretch>
        </p:blipFill>
        <p:spPr>
          <a:xfrm>
            <a:off x="5204636" y="5550"/>
            <a:ext cx="3878228" cy="5143500"/>
          </a:xfrm>
          <a:prstGeom prst="rect">
            <a:avLst/>
          </a:prstGeom>
          <a:noFill/>
          <a:ln>
            <a:noFill/>
          </a:ln>
        </p:spPr>
      </p:pic>
      <p:sp>
        <p:nvSpPr>
          <p:cNvPr id="778" name="Google Shape;77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79" name="Google Shape;779;p5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80" name="Google Shape;780;p59">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txBox="1"/>
          <p:nvPr/>
        </p:nvSpPr>
        <p:spPr>
          <a:xfrm>
            <a:off x="2193350" y="407875"/>
            <a:ext cx="2787000" cy="3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Please define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400"/>
              <a:t>HTML element</a:t>
            </a:r>
            <a:endParaRPr b="1" sz="2400"/>
          </a:p>
          <a:p>
            <a:pPr indent="0" lvl="0" marL="0" rtl="0" algn="l">
              <a:spcBef>
                <a:spcPts val="0"/>
              </a:spcBef>
              <a:spcAft>
                <a:spcPts val="0"/>
              </a:spcAft>
              <a:buNone/>
            </a:pPr>
            <a:r>
              <a:rPr b="1" lang="en-US" sz="2400"/>
              <a:t>HTML tag</a:t>
            </a:r>
            <a:endParaRPr b="1" sz="2400"/>
          </a:p>
          <a:p>
            <a:pPr indent="0" lvl="0" marL="0" rtl="0" algn="l">
              <a:spcBef>
                <a:spcPts val="0"/>
              </a:spcBef>
              <a:spcAft>
                <a:spcPts val="0"/>
              </a:spcAft>
              <a:buNone/>
            </a:pPr>
            <a:r>
              <a:rPr b="1" lang="en-US" sz="2400"/>
              <a:t>HTML attribute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400"/>
              <a:t>shortly!</a:t>
            </a:r>
            <a:endParaRPr b="1" sz="2400"/>
          </a:p>
        </p:txBody>
      </p:sp>
      <p:pic>
        <p:nvPicPr>
          <p:cNvPr id="782" name="Google Shape;782;p59"/>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88" name="Google Shape;788;p60"/>
          <p:cNvSpPr txBox="1"/>
          <p:nvPr/>
        </p:nvSpPr>
        <p:spPr>
          <a:xfrm>
            <a:off x="972575" y="2889275"/>
            <a:ext cx="77253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t>HTML elements can’t be nested.</a:t>
            </a:r>
            <a:endParaRPr sz="3600"/>
          </a:p>
        </p:txBody>
      </p:sp>
      <p:pic>
        <p:nvPicPr>
          <p:cNvPr id="789" name="Google Shape;789;p6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790" name="Google Shape;790;p6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60"/>
          <p:cNvPicPr preferRelativeResize="0"/>
          <p:nvPr/>
        </p:nvPicPr>
        <p:blipFill>
          <a:blip r:embed="rId6">
            <a:alphaModFix/>
          </a:blip>
          <a:stretch>
            <a:fillRect/>
          </a:stretch>
        </p:blipFill>
        <p:spPr>
          <a:xfrm>
            <a:off x="3388500" y="146125"/>
            <a:ext cx="2367000" cy="2367000"/>
          </a:xfrm>
          <a:prstGeom prst="rect">
            <a:avLst/>
          </a:prstGeom>
          <a:noFill/>
          <a:ln>
            <a:noFill/>
          </a:ln>
        </p:spPr>
      </p:pic>
      <p:pic>
        <p:nvPicPr>
          <p:cNvPr id="792" name="Google Shape;792;p60"/>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1"/>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98" name="Google Shape;798;p61"/>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799" name="Google Shape;799;p61"/>
          <p:cNvSpPr txBox="1"/>
          <p:nvPr/>
        </p:nvSpPr>
        <p:spPr>
          <a:xfrm>
            <a:off x="650850" y="864239"/>
            <a:ext cx="7842300" cy="36642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HTML Elements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Nested HTML Elements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Empty HTML Elements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Tags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Attributes</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2"/>
          <p:cNvSpPr txBox="1"/>
          <p:nvPr>
            <p:ph type="ctrTitle"/>
          </p:nvPr>
        </p:nvSpPr>
        <p:spPr>
          <a:xfrm>
            <a:off x="2323205" y="14630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rPr>
              <a:t>HTML Elements</a:t>
            </a:r>
            <a:endParaRPr sz="3600">
              <a:solidFill>
                <a:srgbClr val="741B47"/>
              </a:solidFill>
            </a:endParaRPr>
          </a:p>
        </p:txBody>
      </p:sp>
      <p:pic>
        <p:nvPicPr>
          <p:cNvPr id="805" name="Google Shape;805;p62"/>
          <p:cNvPicPr preferRelativeResize="0"/>
          <p:nvPr/>
        </p:nvPicPr>
        <p:blipFill>
          <a:blip r:embed="rId3">
            <a:alphaModFix/>
          </a:blip>
          <a:stretch>
            <a:fillRect/>
          </a:stretch>
        </p:blipFill>
        <p:spPr>
          <a:xfrm>
            <a:off x="1992125" y="1353575"/>
            <a:ext cx="6355725" cy="369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 name="Google Shape;129;p27"/>
          <p:cNvSpPr txBox="1"/>
          <p:nvPr>
            <p:ph type="title"/>
          </p:nvPr>
        </p:nvSpPr>
        <p:spPr>
          <a:xfrm>
            <a:off x="646400" y="2694425"/>
            <a:ext cx="80547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lang="en-US" sz="3200">
                <a:solidFill>
                  <a:srgbClr val="85200C"/>
                </a:solidFill>
                <a:latin typeface="Comic Sans MS"/>
                <a:ea typeface="Comic Sans MS"/>
                <a:cs typeface="Comic Sans MS"/>
                <a:sym typeface="Comic Sans MS"/>
              </a:rPr>
              <a:t>Did you finish </a:t>
            </a:r>
            <a:r>
              <a:rPr lang="en-US" sz="3200">
                <a:solidFill>
                  <a:srgbClr val="85200C"/>
                </a:solidFill>
                <a:latin typeface="Comic Sans MS"/>
                <a:ea typeface="Comic Sans MS"/>
                <a:cs typeface="Comic Sans MS"/>
                <a:sym typeface="Comic Sans MS"/>
              </a:rPr>
              <a:t>HTML</a:t>
            </a:r>
            <a:r>
              <a:rPr lang="en-US" sz="3200">
                <a:solidFill>
                  <a:srgbClr val="85200C"/>
                </a:solidFill>
                <a:latin typeface="Comic Sans MS"/>
                <a:ea typeface="Comic Sans MS"/>
                <a:cs typeface="Comic Sans MS"/>
                <a:sym typeface="Comic Sans MS"/>
              </a:rPr>
              <a:t> pre-class material?</a:t>
            </a:r>
            <a:endParaRPr sz="3200">
              <a:solidFill>
                <a:srgbClr val="85200C"/>
              </a:solidFill>
              <a:latin typeface="Comic Sans MS"/>
              <a:ea typeface="Comic Sans MS"/>
              <a:cs typeface="Comic Sans MS"/>
              <a:sym typeface="Comic Sans MS"/>
            </a:endParaRPr>
          </a:p>
        </p:txBody>
      </p:sp>
      <p:pic>
        <p:nvPicPr>
          <p:cNvPr id="130" name="Google Shape;130;p27">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131" name="Google Shape;131;p2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27"/>
          <p:cNvPicPr preferRelativeResize="0"/>
          <p:nvPr/>
        </p:nvPicPr>
        <p:blipFill>
          <a:blip r:embed="rId6">
            <a:alphaModFix/>
          </a:blip>
          <a:stretch>
            <a:fillRect/>
          </a:stretch>
        </p:blipFill>
        <p:spPr>
          <a:xfrm>
            <a:off x="3923175" y="182775"/>
            <a:ext cx="1297650" cy="2011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11" name="Google Shape;811;p6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rPr>
              <a:t>HTML Elements</a:t>
            </a:r>
            <a:endParaRPr sz="3600">
              <a:solidFill>
                <a:srgbClr val="741B47"/>
              </a:solidFill>
            </a:endParaRPr>
          </a:p>
        </p:txBody>
      </p:sp>
      <p:pic>
        <p:nvPicPr>
          <p:cNvPr descr="HTML Element" id="812" name="Google Shape;812;p63"/>
          <p:cNvPicPr preferRelativeResize="0"/>
          <p:nvPr/>
        </p:nvPicPr>
        <p:blipFill rotWithShape="1">
          <a:blip r:embed="rId3">
            <a:alphaModFix/>
          </a:blip>
          <a:srcRect b="0" l="0" r="0" t="0"/>
          <a:stretch/>
        </p:blipFill>
        <p:spPr>
          <a:xfrm>
            <a:off x="49725" y="800100"/>
            <a:ext cx="5465049" cy="2814250"/>
          </a:xfrm>
          <a:prstGeom prst="rect">
            <a:avLst/>
          </a:prstGeom>
          <a:noFill/>
          <a:ln>
            <a:noFill/>
          </a:ln>
        </p:spPr>
      </p:pic>
      <p:pic>
        <p:nvPicPr>
          <p:cNvPr descr="HTML Elements – Mkyong.com" id="813" name="Google Shape;813;p63"/>
          <p:cNvPicPr preferRelativeResize="0"/>
          <p:nvPr/>
        </p:nvPicPr>
        <p:blipFill rotWithShape="1">
          <a:blip r:embed="rId4">
            <a:alphaModFix/>
          </a:blip>
          <a:srcRect b="0" l="0" r="0" t="0"/>
          <a:stretch/>
        </p:blipFill>
        <p:spPr>
          <a:xfrm>
            <a:off x="3692600" y="3293875"/>
            <a:ext cx="5375200" cy="1773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4"/>
          <p:cNvSpPr txBox="1"/>
          <p:nvPr>
            <p:ph type="ctrTitle"/>
          </p:nvPr>
        </p:nvSpPr>
        <p:spPr>
          <a:xfrm>
            <a:off x="1033186" y="237762"/>
            <a:ext cx="7410300" cy="647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Nested HTML Elements</a:t>
            </a:r>
            <a:endParaRPr>
              <a:solidFill>
                <a:srgbClr val="741B47"/>
              </a:solidFill>
            </a:endParaRPr>
          </a:p>
        </p:txBody>
      </p:sp>
      <p:pic>
        <p:nvPicPr>
          <p:cNvPr id="819" name="Google Shape;819;p64"/>
          <p:cNvPicPr preferRelativeResize="0"/>
          <p:nvPr/>
        </p:nvPicPr>
        <p:blipFill>
          <a:blip r:embed="rId3">
            <a:alphaModFix/>
          </a:blip>
          <a:stretch>
            <a:fillRect/>
          </a:stretch>
        </p:blipFill>
        <p:spPr>
          <a:xfrm>
            <a:off x="2415350" y="1499051"/>
            <a:ext cx="6527649" cy="3277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25" name="Google Shape;825;p65"/>
          <p:cNvSpPr txBox="1"/>
          <p:nvPr>
            <p:ph type="title"/>
          </p:nvPr>
        </p:nvSpPr>
        <p:spPr>
          <a:xfrm>
            <a:off x="431800" y="173800"/>
            <a:ext cx="4451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000">
                <a:solidFill>
                  <a:srgbClr val="741B47"/>
                </a:solidFill>
                <a:latin typeface="Arial"/>
                <a:ea typeface="Arial"/>
                <a:cs typeface="Arial"/>
                <a:sym typeface="Arial"/>
              </a:rPr>
              <a:t>Nested HTML Elements</a:t>
            </a:r>
            <a:endParaRPr sz="3000">
              <a:solidFill>
                <a:srgbClr val="741B47"/>
              </a:solidFill>
              <a:latin typeface="Arial"/>
              <a:ea typeface="Arial"/>
              <a:cs typeface="Arial"/>
              <a:sym typeface="Arial"/>
            </a:endParaRPr>
          </a:p>
        </p:txBody>
      </p:sp>
      <p:sp>
        <p:nvSpPr>
          <p:cNvPr id="826" name="Google Shape;826;p65"/>
          <p:cNvSpPr/>
          <p:nvPr/>
        </p:nvSpPr>
        <p:spPr>
          <a:xfrm>
            <a:off x="171675" y="980525"/>
            <a:ext cx="4830000" cy="1477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1D1F28"/>
                </a:solidFill>
                <a:latin typeface="Arial"/>
                <a:ea typeface="Arial"/>
                <a:cs typeface="Arial"/>
                <a:sym typeface="Arial"/>
              </a:rPr>
              <a:t>HTML documents consist of nested HTML elements. HTML elements can contain elements (elements can be nested). All HTML documents composed of nested HTML elements.</a:t>
            </a:r>
            <a:endParaRPr b="0" i="0" sz="1800" u="none" cap="none" strike="noStrike">
              <a:solidFill>
                <a:srgbClr val="000000"/>
              </a:solidFill>
              <a:latin typeface="Arial"/>
              <a:ea typeface="Arial"/>
              <a:cs typeface="Arial"/>
              <a:sym typeface="Arial"/>
            </a:endParaRPr>
          </a:p>
        </p:txBody>
      </p:sp>
      <p:sp>
        <p:nvSpPr>
          <p:cNvPr id="827" name="Google Shape;827;p65"/>
          <p:cNvSpPr txBox="1"/>
          <p:nvPr>
            <p:ph idx="1" type="body"/>
          </p:nvPr>
        </p:nvSpPr>
        <p:spPr>
          <a:xfrm>
            <a:off x="275800" y="2760697"/>
            <a:ext cx="4536600" cy="2004300"/>
          </a:xfrm>
          <a:prstGeom prst="rect">
            <a:avLst/>
          </a:prstGeom>
          <a:noFill/>
          <a:ln>
            <a:noFill/>
          </a:ln>
        </p:spPr>
        <p:txBody>
          <a:bodyPr anchorCtr="0" anchor="t" bIns="0" lIns="0" spcFirstLastPara="1" rIns="0" wrap="square" tIns="0">
            <a:noAutofit/>
          </a:bodyPr>
          <a:lstStyle/>
          <a:p>
            <a:pPr indent="-317500" lvl="0" marL="457200" rtl="0" algn="just">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HTML Document above contains four HTML elements.</a:t>
            </a:r>
            <a:endParaRPr sz="1400"/>
          </a:p>
          <a:p>
            <a:pPr indent="-317500" lvl="0" marL="457200" rtl="0" algn="just">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The HTML element includes the body element.</a:t>
            </a:r>
            <a:endParaRPr sz="1400"/>
          </a:p>
          <a:p>
            <a:pPr indent="-317500" lvl="0" marL="457200" rtl="0" algn="just">
              <a:lnSpc>
                <a:spcPct val="110000"/>
              </a:lnSpc>
              <a:spcBef>
                <a:spcPts val="600"/>
              </a:spcBef>
              <a:spcAft>
                <a:spcPts val="0"/>
              </a:spcAft>
              <a:buClr>
                <a:srgbClr val="741B47"/>
              </a:buClr>
              <a:buSzPts val="1400"/>
              <a:buChar char="▸"/>
            </a:pPr>
            <a:r>
              <a:rPr lang="en-US" sz="1400">
                <a:solidFill>
                  <a:schemeClr val="dk1"/>
                </a:solidFill>
                <a:latin typeface="Arial"/>
                <a:ea typeface="Arial"/>
                <a:cs typeface="Arial"/>
                <a:sym typeface="Arial"/>
              </a:rPr>
              <a:t>The body element includes the &lt;h1&gt; and &lt;p&gt; elements.</a:t>
            </a:r>
            <a:endParaRPr sz="1400"/>
          </a:p>
        </p:txBody>
      </p:sp>
      <p:pic>
        <p:nvPicPr>
          <p:cNvPr id="828" name="Google Shape;828;p65"/>
          <p:cNvPicPr preferRelativeResize="0"/>
          <p:nvPr/>
        </p:nvPicPr>
        <p:blipFill>
          <a:blip r:embed="rId3">
            <a:alphaModFix/>
          </a:blip>
          <a:stretch>
            <a:fillRect/>
          </a:stretch>
        </p:blipFill>
        <p:spPr>
          <a:xfrm>
            <a:off x="5410024" y="50625"/>
            <a:ext cx="3664575" cy="4950975"/>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6"/>
          <p:cNvSpPr txBox="1"/>
          <p:nvPr>
            <p:ph type="ctrTitle"/>
          </p:nvPr>
        </p:nvSpPr>
        <p:spPr>
          <a:xfrm>
            <a:off x="1529398" y="195900"/>
            <a:ext cx="7397400" cy="731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Empty HTML Elements</a:t>
            </a:r>
            <a:endParaRPr>
              <a:solidFill>
                <a:srgbClr val="741B47"/>
              </a:solidFill>
            </a:endParaRPr>
          </a:p>
        </p:txBody>
      </p:sp>
      <p:sp>
        <p:nvSpPr>
          <p:cNvPr id="834" name="Google Shape;834;p6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pic>
        <p:nvPicPr>
          <p:cNvPr id="835" name="Google Shape;835;p66"/>
          <p:cNvPicPr preferRelativeResize="0"/>
          <p:nvPr/>
        </p:nvPicPr>
        <p:blipFill rotWithShape="1">
          <a:blip r:embed="rId3">
            <a:alphaModFix/>
          </a:blip>
          <a:srcRect b="27675" l="0" r="0" t="7961"/>
          <a:stretch/>
        </p:blipFill>
        <p:spPr>
          <a:xfrm>
            <a:off x="1394475" y="1283575"/>
            <a:ext cx="7667250" cy="37009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41" name="Google Shape;841;p67"/>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000">
                <a:solidFill>
                  <a:srgbClr val="741B47"/>
                </a:solidFill>
              </a:rPr>
              <a:t>Empty HTML Elements</a:t>
            </a:r>
            <a:endParaRPr sz="3000">
              <a:solidFill>
                <a:srgbClr val="741B47"/>
              </a:solidFill>
            </a:endParaRPr>
          </a:p>
        </p:txBody>
      </p:sp>
      <p:sp>
        <p:nvSpPr>
          <p:cNvPr id="842" name="Google Shape;842;p67"/>
          <p:cNvSpPr txBox="1"/>
          <p:nvPr>
            <p:ph idx="1" type="body"/>
          </p:nvPr>
        </p:nvSpPr>
        <p:spPr>
          <a:xfrm>
            <a:off x="131225" y="774800"/>
            <a:ext cx="8760600" cy="1093500"/>
          </a:xfrm>
          <a:prstGeom prst="rect">
            <a:avLst/>
          </a:prstGeom>
          <a:noFill/>
          <a:ln>
            <a:noFill/>
          </a:ln>
        </p:spPr>
        <p:txBody>
          <a:bodyPr anchorCtr="0" anchor="t" bIns="0" lIns="0" spcFirstLastPara="1" rIns="0" wrap="square" tIns="0">
            <a:noAutofit/>
          </a:bodyPr>
          <a:lstStyle/>
          <a:p>
            <a:pPr indent="-342900" lvl="0" marL="457200" rtl="0" algn="just">
              <a:lnSpc>
                <a:spcPct val="110000"/>
              </a:lnSpc>
              <a:spcBef>
                <a:spcPts val="600"/>
              </a:spcBef>
              <a:spcAft>
                <a:spcPts val="0"/>
              </a:spcAft>
              <a:buClr>
                <a:srgbClr val="741B47"/>
              </a:buClr>
              <a:buSzPts val="1800"/>
              <a:buFont typeface="Arial"/>
              <a:buChar char="▸"/>
            </a:pPr>
            <a:r>
              <a:rPr lang="en-US" sz="1800">
                <a:solidFill>
                  <a:srgbClr val="1D1F28"/>
                </a:solidFill>
                <a:latin typeface="Arial"/>
                <a:ea typeface="Arial"/>
                <a:cs typeface="Arial"/>
                <a:sym typeface="Arial"/>
              </a:rPr>
              <a:t>If a HTML element does not have any content, it is called empty element.</a:t>
            </a:r>
            <a:endParaRPr sz="1800">
              <a:solidFill>
                <a:srgbClr val="1D1F28"/>
              </a:solidFill>
              <a:latin typeface="Arial"/>
              <a:ea typeface="Arial"/>
              <a:cs typeface="Arial"/>
              <a:sym typeface="Arial"/>
            </a:endParaRPr>
          </a:p>
          <a:p>
            <a:pPr indent="-342900" lvl="0" marL="457200" rtl="0" algn="just">
              <a:lnSpc>
                <a:spcPct val="110000"/>
              </a:lnSpc>
              <a:spcBef>
                <a:spcPts val="600"/>
              </a:spcBef>
              <a:spcAft>
                <a:spcPts val="0"/>
              </a:spcAft>
              <a:buClr>
                <a:srgbClr val="741B47"/>
              </a:buClr>
              <a:buSzPts val="1800"/>
              <a:buFont typeface="Arial"/>
              <a:buChar char="▸"/>
            </a:pPr>
            <a:r>
              <a:rPr lang="en-US" sz="1800">
                <a:solidFill>
                  <a:srgbClr val="1D1F28"/>
                </a:solidFill>
                <a:latin typeface="Arial"/>
                <a:ea typeface="Arial"/>
                <a:cs typeface="Arial"/>
                <a:sym typeface="Arial"/>
              </a:rPr>
              <a:t>Empty HTML elements do not have a closing tag.</a:t>
            </a:r>
            <a:endParaRPr sz="1800">
              <a:solidFill>
                <a:srgbClr val="1D1F28"/>
              </a:solidFill>
              <a:latin typeface="Arial"/>
              <a:ea typeface="Arial"/>
              <a:cs typeface="Arial"/>
              <a:sym typeface="Arial"/>
            </a:endParaRPr>
          </a:p>
        </p:txBody>
      </p:sp>
      <p:pic>
        <p:nvPicPr>
          <p:cNvPr id="843" name="Google Shape;843;p67"/>
          <p:cNvPicPr preferRelativeResize="0"/>
          <p:nvPr/>
        </p:nvPicPr>
        <p:blipFill>
          <a:blip r:embed="rId3">
            <a:alphaModFix/>
          </a:blip>
          <a:stretch>
            <a:fillRect/>
          </a:stretch>
        </p:blipFill>
        <p:spPr>
          <a:xfrm>
            <a:off x="2089076" y="1868300"/>
            <a:ext cx="5875313" cy="3189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8"/>
          <p:cNvSpPr txBox="1"/>
          <p:nvPr>
            <p:ph type="title"/>
          </p:nvPr>
        </p:nvSpPr>
        <p:spPr>
          <a:xfrm>
            <a:off x="2797575" y="986600"/>
            <a:ext cx="5860200" cy="10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0000"/>
                </a:solidFill>
              </a:rPr>
              <a:t>Which part is the content of body element?</a:t>
            </a:r>
            <a:endParaRPr sz="3600">
              <a:solidFill>
                <a:srgbClr val="000000"/>
              </a:solidFill>
            </a:endParaRPr>
          </a:p>
        </p:txBody>
      </p:sp>
      <p:sp>
        <p:nvSpPr>
          <p:cNvPr id="849" name="Google Shape;84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ML Elements – Mkyong.com" id="850" name="Google Shape;850;p68"/>
          <p:cNvPicPr preferRelativeResize="0"/>
          <p:nvPr/>
        </p:nvPicPr>
        <p:blipFill rotWithShape="1">
          <a:blip r:embed="rId3">
            <a:alphaModFix/>
          </a:blip>
          <a:srcRect b="0" l="0" r="0" t="0"/>
          <a:stretch/>
        </p:blipFill>
        <p:spPr>
          <a:xfrm>
            <a:off x="2649800" y="2349275"/>
            <a:ext cx="5455350" cy="1799875"/>
          </a:xfrm>
          <a:prstGeom prst="rect">
            <a:avLst/>
          </a:prstGeom>
          <a:noFill/>
          <a:ln>
            <a:noFill/>
          </a:ln>
        </p:spPr>
      </p:pic>
      <p:pic>
        <p:nvPicPr>
          <p:cNvPr id="851" name="Google Shape;851;p68">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52" name="Google Shape;852;p68">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68"/>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9"/>
          <p:cNvSpPr txBox="1"/>
          <p:nvPr>
            <p:ph type="ctrTitle"/>
          </p:nvPr>
        </p:nvSpPr>
        <p:spPr>
          <a:xfrm>
            <a:off x="2936605" y="11567"/>
            <a:ext cx="4676700" cy="729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rPr>
              <a:t>HTML Tags</a:t>
            </a:r>
            <a:endParaRPr sz="3600">
              <a:solidFill>
                <a:srgbClr val="741B47"/>
              </a:solidFill>
            </a:endParaRPr>
          </a:p>
        </p:txBody>
      </p:sp>
      <p:sp>
        <p:nvSpPr>
          <p:cNvPr id="859" name="Google Shape;859;p6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pic>
        <p:nvPicPr>
          <p:cNvPr id="860" name="Google Shape;860;p69"/>
          <p:cNvPicPr preferRelativeResize="0"/>
          <p:nvPr/>
        </p:nvPicPr>
        <p:blipFill rotWithShape="1">
          <a:blip r:embed="rId3">
            <a:alphaModFix/>
          </a:blip>
          <a:srcRect b="7916" l="0" r="0" t="7773"/>
          <a:stretch/>
        </p:blipFill>
        <p:spPr>
          <a:xfrm>
            <a:off x="1597575" y="1005025"/>
            <a:ext cx="6407000" cy="4043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p70"/>
          <p:cNvSpPr txBox="1"/>
          <p:nvPr>
            <p:ph type="title"/>
          </p:nvPr>
        </p:nvSpPr>
        <p:spPr>
          <a:xfrm>
            <a:off x="431802" y="173800"/>
            <a:ext cx="6024300" cy="195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4800"/>
              <a:buNone/>
            </a:pPr>
            <a:r>
              <a:rPr lang="en-US" sz="3600">
                <a:solidFill>
                  <a:srgbClr val="741B47"/>
                </a:solidFill>
                <a:latin typeface="Arial"/>
                <a:ea typeface="Arial"/>
                <a:cs typeface="Arial"/>
                <a:sym typeface="Arial"/>
              </a:rPr>
              <a:t>HTML Tags</a:t>
            </a:r>
            <a:endParaRPr sz="3600">
              <a:solidFill>
                <a:srgbClr val="741B47"/>
              </a:solidFill>
              <a:latin typeface="Arial"/>
              <a:ea typeface="Arial"/>
              <a:cs typeface="Arial"/>
              <a:sym typeface="Arial"/>
            </a:endParaRPr>
          </a:p>
        </p:txBody>
      </p:sp>
      <p:pic>
        <p:nvPicPr>
          <p:cNvPr id="867" name="Google Shape;867;p70"/>
          <p:cNvPicPr preferRelativeResize="0"/>
          <p:nvPr/>
        </p:nvPicPr>
        <p:blipFill rotWithShape="1">
          <a:blip r:embed="rId3">
            <a:alphaModFix/>
          </a:blip>
          <a:srcRect b="7321" l="8334" r="8979" t="0"/>
          <a:stretch/>
        </p:blipFill>
        <p:spPr>
          <a:xfrm>
            <a:off x="4416975" y="445950"/>
            <a:ext cx="4688950" cy="3941575"/>
          </a:xfrm>
          <a:prstGeom prst="rect">
            <a:avLst/>
          </a:prstGeom>
          <a:noFill/>
          <a:ln>
            <a:noFill/>
          </a:ln>
        </p:spPr>
      </p:pic>
      <p:pic>
        <p:nvPicPr>
          <p:cNvPr id="868" name="Google Shape;868;p70"/>
          <p:cNvPicPr preferRelativeResize="0"/>
          <p:nvPr/>
        </p:nvPicPr>
        <p:blipFill>
          <a:blip r:embed="rId4">
            <a:alphaModFix/>
          </a:blip>
          <a:stretch>
            <a:fillRect/>
          </a:stretch>
        </p:blipFill>
        <p:spPr>
          <a:xfrm>
            <a:off x="147824" y="1243000"/>
            <a:ext cx="3962942" cy="2347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74" name="Google Shape;874;p7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875" name="Google Shape;875;p7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1"/>
          <p:cNvSpPr/>
          <p:nvPr/>
        </p:nvSpPr>
        <p:spPr>
          <a:xfrm>
            <a:off x="1140200" y="3265775"/>
            <a:ext cx="7133400" cy="41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3000" u="none" cap="none" strike="noStrike">
                <a:solidFill>
                  <a:srgbClr val="000000"/>
                </a:solidFill>
              </a:rPr>
              <a:t>&lt;</a:t>
            </a:r>
            <a:r>
              <a:rPr b="1" i="0" lang="en-US" sz="3600" u="none" cap="none" strike="noStrike">
                <a:solidFill>
                  <a:srgbClr val="FF0000"/>
                </a:solidFill>
              </a:rPr>
              <a:t>P</a:t>
            </a:r>
            <a:r>
              <a:rPr i="0" lang="en-US" sz="3000" u="none" cap="none" strike="noStrike">
                <a:solidFill>
                  <a:srgbClr val="000000"/>
                </a:solidFill>
              </a:rPr>
              <a:t>&gt; means the same as &lt;</a:t>
            </a:r>
            <a:r>
              <a:rPr b="1" i="0" lang="en-US" sz="3000" u="none" cap="none" strike="noStrike">
                <a:solidFill>
                  <a:srgbClr val="FF0000"/>
                </a:solidFill>
              </a:rPr>
              <a:t>p</a:t>
            </a:r>
            <a:r>
              <a:rPr i="0" lang="en-US" sz="3000" u="none" cap="none" strike="noStrike">
                <a:solidFill>
                  <a:srgbClr val="000000"/>
                </a:solidFill>
              </a:rPr>
              <a:t>&gt; in HTML.</a:t>
            </a:r>
            <a:endParaRPr i="0" sz="3000" u="none" cap="none" strike="noStrike">
              <a:solidFill>
                <a:srgbClr val="000000"/>
              </a:solidFill>
            </a:endParaRPr>
          </a:p>
        </p:txBody>
      </p:sp>
      <p:pic>
        <p:nvPicPr>
          <p:cNvPr id="877" name="Google Shape;877;p71"/>
          <p:cNvPicPr preferRelativeResize="0"/>
          <p:nvPr/>
        </p:nvPicPr>
        <p:blipFill>
          <a:blip r:embed="rId6">
            <a:alphaModFix/>
          </a:blip>
          <a:stretch>
            <a:fillRect/>
          </a:stretch>
        </p:blipFill>
        <p:spPr>
          <a:xfrm>
            <a:off x="3584075" y="256650"/>
            <a:ext cx="2367000" cy="2367000"/>
          </a:xfrm>
          <a:prstGeom prst="rect">
            <a:avLst/>
          </a:prstGeom>
          <a:noFill/>
          <a:ln>
            <a:noFill/>
          </a:ln>
        </p:spPr>
      </p:pic>
      <p:pic>
        <p:nvPicPr>
          <p:cNvPr id="878" name="Google Shape;878;p71"/>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2"/>
          <p:cNvSpPr txBox="1"/>
          <p:nvPr>
            <p:ph type="title"/>
          </p:nvPr>
        </p:nvSpPr>
        <p:spPr>
          <a:xfrm>
            <a:off x="457200" y="192650"/>
            <a:ext cx="8322600" cy="10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t>What is the difference between opening tag and closing tag?</a:t>
            </a:r>
            <a:endParaRPr sz="3600"/>
          </a:p>
        </p:txBody>
      </p:sp>
      <p:sp>
        <p:nvSpPr>
          <p:cNvPr id="884" name="Google Shape;88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85" name="Google Shape;885;p7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886" name="Google Shape;886;p7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 name="Google Shape;887;p72"/>
          <p:cNvPicPr preferRelativeResize="0"/>
          <p:nvPr/>
        </p:nvPicPr>
        <p:blipFill>
          <a:blip r:embed="rId6">
            <a:alphaModFix/>
          </a:blip>
          <a:stretch>
            <a:fillRect/>
          </a:stretch>
        </p:blipFill>
        <p:spPr>
          <a:xfrm>
            <a:off x="1500950" y="1346651"/>
            <a:ext cx="6527649" cy="327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 name="Google Shape;138;p28"/>
          <p:cNvSpPr txBox="1"/>
          <p:nvPr/>
        </p:nvSpPr>
        <p:spPr>
          <a:xfrm>
            <a:off x="1716600" y="2695825"/>
            <a:ext cx="6072900" cy="668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i="0" lang="en-US" sz="3200" u="none" cap="none" strike="noStrike">
                <a:solidFill>
                  <a:srgbClr val="8F4B6C"/>
                </a:solidFill>
                <a:latin typeface="Comic Sans MS"/>
                <a:ea typeface="Comic Sans MS"/>
                <a:cs typeface="Comic Sans MS"/>
                <a:sym typeface="Comic Sans MS"/>
              </a:rPr>
              <a:t>What does “HTML” stand for?</a:t>
            </a:r>
            <a:endParaRPr i="0" sz="3200" u="none" cap="none" strike="noStrike">
              <a:solidFill>
                <a:srgbClr val="8F4B6C"/>
              </a:solidFill>
              <a:latin typeface="Comic Sans MS"/>
              <a:ea typeface="Comic Sans MS"/>
              <a:cs typeface="Comic Sans MS"/>
              <a:sym typeface="Comic Sans MS"/>
            </a:endParaRPr>
          </a:p>
        </p:txBody>
      </p:sp>
      <p:pic>
        <p:nvPicPr>
          <p:cNvPr id="139" name="Google Shape;139;p28">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140" name="Google Shape;140;p2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28"/>
          <p:cNvPicPr preferRelativeResize="0"/>
          <p:nvPr/>
        </p:nvPicPr>
        <p:blipFill>
          <a:blip r:embed="rId6">
            <a:alphaModFix/>
          </a:blip>
          <a:stretch>
            <a:fillRect/>
          </a:stretch>
        </p:blipFill>
        <p:spPr>
          <a:xfrm>
            <a:off x="3923175" y="182775"/>
            <a:ext cx="1297650" cy="2011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93" name="Google Shape;893;p73"/>
          <p:cNvSpPr txBox="1"/>
          <p:nvPr>
            <p:ph type="title"/>
          </p:nvPr>
        </p:nvSpPr>
        <p:spPr>
          <a:xfrm>
            <a:off x="431802" y="173800"/>
            <a:ext cx="6024300" cy="195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4800"/>
              <a:buNone/>
            </a:pPr>
            <a:r>
              <a:rPr lang="en-US" sz="3600">
                <a:solidFill>
                  <a:srgbClr val="741B47"/>
                </a:solidFill>
                <a:latin typeface="Arial"/>
                <a:ea typeface="Arial"/>
                <a:cs typeface="Arial"/>
                <a:sym typeface="Arial"/>
              </a:rPr>
              <a:t>HTML Tags</a:t>
            </a:r>
            <a:endParaRPr sz="3600">
              <a:solidFill>
                <a:srgbClr val="741B47"/>
              </a:solidFill>
              <a:latin typeface="Arial"/>
              <a:ea typeface="Arial"/>
              <a:cs typeface="Arial"/>
              <a:sym typeface="Arial"/>
            </a:endParaRPr>
          </a:p>
        </p:txBody>
      </p:sp>
      <p:pic>
        <p:nvPicPr>
          <p:cNvPr id="894" name="Google Shape;894;p73"/>
          <p:cNvPicPr preferRelativeResize="0"/>
          <p:nvPr/>
        </p:nvPicPr>
        <p:blipFill>
          <a:blip r:embed="rId3">
            <a:alphaModFix/>
          </a:blip>
          <a:stretch>
            <a:fillRect/>
          </a:stretch>
        </p:blipFill>
        <p:spPr>
          <a:xfrm>
            <a:off x="3648450" y="53026"/>
            <a:ext cx="4966750" cy="4966750"/>
          </a:xfrm>
          <a:prstGeom prst="rect">
            <a:avLst/>
          </a:prstGeom>
          <a:noFill/>
          <a:ln>
            <a:noFill/>
          </a:ln>
        </p:spPr>
      </p:pic>
      <p:sp>
        <p:nvSpPr>
          <p:cNvPr id="895" name="Google Shape;895;p73"/>
          <p:cNvSpPr/>
          <p:nvPr/>
        </p:nvSpPr>
        <p:spPr>
          <a:xfrm>
            <a:off x="150625" y="1473925"/>
            <a:ext cx="3151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Quattrocento Sans"/>
                <a:ea typeface="Quattrocento Sans"/>
                <a:cs typeface="Quattrocento Sans"/>
                <a:sym typeface="Quattrocento Sans"/>
              </a:rPr>
              <a:t>HTML Is Not Case Sensitive</a:t>
            </a:r>
            <a:endParaRPr sz="1800"/>
          </a:p>
        </p:txBody>
      </p:sp>
      <p:sp>
        <p:nvSpPr>
          <p:cNvPr id="896" name="Google Shape;896;p73"/>
          <p:cNvSpPr/>
          <p:nvPr/>
        </p:nvSpPr>
        <p:spPr>
          <a:xfrm>
            <a:off x="150629" y="2087060"/>
            <a:ext cx="2945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Verdana"/>
                <a:ea typeface="Verdana"/>
                <a:cs typeface="Verdana"/>
                <a:sym typeface="Verdana"/>
              </a:rPr>
              <a:t>&lt;P&gt;</a:t>
            </a:r>
            <a:endParaRPr sz="1800">
              <a:latin typeface="Verdana"/>
              <a:ea typeface="Verdana"/>
              <a:cs typeface="Verdana"/>
              <a:sym typeface="Verdana"/>
            </a:endParaRPr>
          </a:p>
          <a:p>
            <a:pPr indent="0" lvl="0" marL="0" marR="0" rtl="0" algn="l">
              <a:lnSpc>
                <a:spcPct val="100000"/>
              </a:lnSpc>
              <a:spcBef>
                <a:spcPts val="0"/>
              </a:spcBef>
              <a:spcAft>
                <a:spcPts val="0"/>
              </a:spcAft>
              <a:buNone/>
            </a:pPr>
            <a:r>
              <a:rPr b="0" i="0" lang="en-US" sz="1800" u="none" cap="none" strike="noStrike">
                <a:solidFill>
                  <a:srgbClr val="000000"/>
                </a:solidFill>
                <a:latin typeface="Verdana"/>
                <a:ea typeface="Verdana"/>
                <a:cs typeface="Verdana"/>
                <a:sym typeface="Verdana"/>
              </a:rPr>
              <a:t>means the same as</a:t>
            </a:r>
            <a:endParaRPr sz="1800">
              <a:latin typeface="Verdana"/>
              <a:ea typeface="Verdana"/>
              <a:cs typeface="Verdana"/>
              <a:sym typeface="Verdana"/>
            </a:endParaRPr>
          </a:p>
          <a:p>
            <a:pPr indent="0" lvl="0" marL="0" marR="0" rtl="0" algn="l">
              <a:lnSpc>
                <a:spcPct val="100000"/>
              </a:lnSpc>
              <a:spcBef>
                <a:spcPts val="0"/>
              </a:spcBef>
              <a:spcAft>
                <a:spcPts val="0"/>
              </a:spcAft>
              <a:buNone/>
            </a:pPr>
            <a:r>
              <a:rPr b="0" i="0" lang="en-US" sz="1800" u="none" cap="none" strike="noStrike">
                <a:solidFill>
                  <a:srgbClr val="000000"/>
                </a:solidFill>
                <a:latin typeface="Verdana"/>
                <a:ea typeface="Verdana"/>
                <a:cs typeface="Verdana"/>
                <a:sym typeface="Verdana"/>
              </a:rPr>
              <a:t>&lt;p&gt;.</a:t>
            </a:r>
            <a:endParaRPr b="0" i="0" sz="1800" u="none" cap="none" strike="noStrike">
              <a:solidFill>
                <a:srgbClr val="000000"/>
              </a:solidFill>
              <a:latin typeface="Arial"/>
              <a:ea typeface="Arial"/>
              <a:cs typeface="Arial"/>
              <a:sym typeface="Arial"/>
            </a:endParaRPr>
          </a:p>
        </p:txBody>
      </p:sp>
      <p:pic>
        <p:nvPicPr>
          <p:cNvPr id="897" name="Google Shape;897;p73"/>
          <p:cNvPicPr preferRelativeResize="0"/>
          <p:nvPr/>
        </p:nvPicPr>
        <p:blipFill>
          <a:blip r:embed="rId4">
            <a:alphaModFix/>
          </a:blip>
          <a:stretch>
            <a:fillRect/>
          </a:stretch>
        </p:blipFill>
        <p:spPr>
          <a:xfrm>
            <a:off x="247575" y="3589925"/>
            <a:ext cx="2037600" cy="97804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4"/>
          <p:cNvSpPr txBox="1"/>
          <p:nvPr>
            <p:ph type="ctrTitle"/>
          </p:nvPr>
        </p:nvSpPr>
        <p:spPr>
          <a:xfrm>
            <a:off x="1193997" y="221050"/>
            <a:ext cx="7083300" cy="729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pic>
        <p:nvPicPr>
          <p:cNvPr id="903" name="Google Shape;903;p74"/>
          <p:cNvPicPr preferRelativeResize="0"/>
          <p:nvPr/>
        </p:nvPicPr>
        <p:blipFill>
          <a:blip r:embed="rId3">
            <a:alphaModFix/>
          </a:blip>
          <a:stretch>
            <a:fillRect/>
          </a:stretch>
        </p:blipFill>
        <p:spPr>
          <a:xfrm>
            <a:off x="1194000" y="1866900"/>
            <a:ext cx="7083300" cy="21781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9" name="Google Shape;909;p75"/>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rPr>
              <a:t>HTML Attributes</a:t>
            </a:r>
            <a:endParaRPr sz="3600">
              <a:solidFill>
                <a:srgbClr val="741B47"/>
              </a:solidFill>
            </a:endParaRPr>
          </a:p>
        </p:txBody>
      </p:sp>
      <p:pic>
        <p:nvPicPr>
          <p:cNvPr id="910" name="Google Shape;910;p75"/>
          <p:cNvPicPr preferRelativeResize="0"/>
          <p:nvPr/>
        </p:nvPicPr>
        <p:blipFill>
          <a:blip r:embed="rId3">
            <a:alphaModFix/>
          </a:blip>
          <a:stretch>
            <a:fillRect/>
          </a:stretch>
        </p:blipFill>
        <p:spPr>
          <a:xfrm>
            <a:off x="1390350" y="1014725"/>
            <a:ext cx="6746500" cy="3916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descr="HTML Attribute" id="915" name="Google Shape;915;p76"/>
          <p:cNvPicPr preferRelativeResize="0"/>
          <p:nvPr/>
        </p:nvPicPr>
        <p:blipFill rotWithShape="1">
          <a:blip r:embed="rId3">
            <a:alphaModFix/>
          </a:blip>
          <a:srcRect b="25408" l="0" r="0" t="5862"/>
          <a:stretch/>
        </p:blipFill>
        <p:spPr>
          <a:xfrm>
            <a:off x="388729" y="1829772"/>
            <a:ext cx="8040525" cy="2385875"/>
          </a:xfrm>
          <a:prstGeom prst="rect">
            <a:avLst/>
          </a:prstGeom>
          <a:noFill/>
          <a:ln>
            <a:noFill/>
          </a:ln>
        </p:spPr>
      </p:pic>
      <p:sp>
        <p:nvSpPr>
          <p:cNvPr id="916" name="Google Shape;916;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17" name="Google Shape;917;p76"/>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3" name="Google Shape;923;p77"/>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Attributes</a:t>
            </a:r>
            <a:endParaRPr>
              <a:solidFill>
                <a:srgbClr val="741B47"/>
              </a:solidFill>
            </a:endParaRPr>
          </a:p>
        </p:txBody>
      </p:sp>
      <p:pic>
        <p:nvPicPr>
          <p:cNvPr id="924" name="Google Shape;924;p77"/>
          <p:cNvPicPr preferRelativeResize="0"/>
          <p:nvPr/>
        </p:nvPicPr>
        <p:blipFill>
          <a:blip r:embed="rId3">
            <a:alphaModFix/>
          </a:blip>
          <a:stretch>
            <a:fillRect/>
          </a:stretch>
        </p:blipFill>
        <p:spPr>
          <a:xfrm>
            <a:off x="944762" y="853050"/>
            <a:ext cx="7254475" cy="4086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30" name="Google Shape;930;p7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931" name="Google Shape;931;p7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78"/>
          <p:cNvPicPr preferRelativeResize="0"/>
          <p:nvPr/>
        </p:nvPicPr>
        <p:blipFill>
          <a:blip r:embed="rId6">
            <a:alphaModFix/>
          </a:blip>
          <a:stretch>
            <a:fillRect/>
          </a:stretch>
        </p:blipFill>
        <p:spPr>
          <a:xfrm>
            <a:off x="3584075" y="256650"/>
            <a:ext cx="2367000" cy="2367000"/>
          </a:xfrm>
          <a:prstGeom prst="rect">
            <a:avLst/>
          </a:prstGeom>
          <a:noFill/>
          <a:ln>
            <a:noFill/>
          </a:ln>
        </p:spPr>
      </p:pic>
      <p:sp>
        <p:nvSpPr>
          <p:cNvPr id="933" name="Google Shape;933;p78"/>
          <p:cNvSpPr/>
          <p:nvPr/>
        </p:nvSpPr>
        <p:spPr>
          <a:xfrm>
            <a:off x="253350" y="3265775"/>
            <a:ext cx="8779500" cy="41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3000"/>
              <a:t>Attributes are always specified in the content part.</a:t>
            </a:r>
            <a:endParaRPr i="0" sz="3000" u="none" cap="none" strike="noStrike">
              <a:solidFill>
                <a:srgbClr val="000000"/>
              </a:solidFill>
            </a:endParaRPr>
          </a:p>
        </p:txBody>
      </p:sp>
      <p:pic>
        <p:nvPicPr>
          <p:cNvPr id="934" name="Google Shape;934;p78"/>
          <p:cNvPicPr preferRelativeResize="0"/>
          <p:nvPr/>
        </p:nvPicPr>
        <p:blipFill>
          <a:blip r:embed="rId7">
            <a:alphaModFix/>
          </a:blip>
          <a:stretch>
            <a:fillRect/>
          </a:stretch>
        </p:blipFill>
        <p:spPr>
          <a:xfrm>
            <a:off x="113845" y="146120"/>
            <a:ext cx="1669900" cy="2588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40" name="Google Shape;940;p79">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0"/>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rPr>
              <a:t>HTML Text</a:t>
            </a:r>
            <a:endParaRPr>
              <a:solidFill>
                <a:srgbClr val="741B47"/>
              </a:solidFill>
            </a:endParaRPr>
          </a:p>
        </p:txBody>
      </p:sp>
      <p:pic>
        <p:nvPicPr>
          <p:cNvPr descr="HTML For Beginner : Code Editors, Headings &amp; Paragraphs" id="946" name="Google Shape;946;p80"/>
          <p:cNvPicPr preferRelativeResize="0"/>
          <p:nvPr/>
        </p:nvPicPr>
        <p:blipFill rotWithShape="1">
          <a:blip r:embed="rId3">
            <a:alphaModFix/>
          </a:blip>
          <a:srcRect b="0" l="0" r="0" t="0"/>
          <a:stretch/>
        </p:blipFill>
        <p:spPr>
          <a:xfrm>
            <a:off x="4561626" y="1230674"/>
            <a:ext cx="4360500" cy="25437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1"/>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p81"/>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953" name="Google Shape;953;p81"/>
          <p:cNvSpPr txBox="1"/>
          <p:nvPr/>
        </p:nvSpPr>
        <p:spPr>
          <a:xfrm>
            <a:off x="650850" y="864238"/>
            <a:ext cx="7842300" cy="34983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Heading</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Paragraphs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Horizontal Lines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Line Breaks</a:t>
            </a:r>
            <a:endParaRPr b="0" i="0" sz="1400" u="none" cap="none" strike="noStrike">
              <a:solidFill>
                <a:srgbClr val="000000"/>
              </a:solidFill>
              <a:latin typeface="Arial"/>
              <a:ea typeface="Arial"/>
              <a:cs typeface="Arial"/>
              <a:sym typeface="Arial"/>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Comments</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2"/>
          <p:cNvSpPr txBox="1"/>
          <p:nvPr>
            <p:ph type="ctrTitle"/>
          </p:nvPr>
        </p:nvSpPr>
        <p:spPr>
          <a:xfrm>
            <a:off x="1010730" y="210255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Heading</a:t>
            </a:r>
            <a:endParaRPr>
              <a:solidFill>
                <a:srgbClr val="741B47"/>
              </a:solidFill>
            </a:endParaRPr>
          </a:p>
        </p:txBody>
      </p:sp>
      <p:pic>
        <p:nvPicPr>
          <p:cNvPr id="959" name="Google Shape;959;p82"/>
          <p:cNvPicPr preferRelativeResize="0"/>
          <p:nvPr/>
        </p:nvPicPr>
        <p:blipFill>
          <a:blip r:embed="rId3">
            <a:alphaModFix/>
          </a:blip>
          <a:stretch>
            <a:fillRect/>
          </a:stretch>
        </p:blipFill>
        <p:spPr>
          <a:xfrm>
            <a:off x="5839825" y="152400"/>
            <a:ext cx="3057900" cy="475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ctrTitle"/>
          </p:nvPr>
        </p:nvSpPr>
        <p:spPr>
          <a:xfrm>
            <a:off x="1010730" y="2102553"/>
            <a:ext cx="4676700" cy="115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the HTML?</a:t>
            </a:r>
            <a:endParaRPr>
              <a:solidFill>
                <a:srgbClr val="741B47"/>
              </a:solidFill>
            </a:endParaRPr>
          </a:p>
        </p:txBody>
      </p:sp>
      <p:grpSp>
        <p:nvGrpSpPr>
          <p:cNvPr id="147" name="Google Shape;147;p29"/>
          <p:cNvGrpSpPr/>
          <p:nvPr/>
        </p:nvGrpSpPr>
        <p:grpSpPr>
          <a:xfrm>
            <a:off x="5435079" y="912423"/>
            <a:ext cx="3239723" cy="3318665"/>
            <a:chOff x="2270525" y="117216"/>
            <a:chExt cx="4650765" cy="4762722"/>
          </a:xfrm>
        </p:grpSpPr>
        <p:sp>
          <p:nvSpPr>
            <p:cNvPr id="148" name="Google Shape;148;p29"/>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9"/>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9"/>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9"/>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9"/>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9"/>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9"/>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9"/>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9"/>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9"/>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9"/>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9"/>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9"/>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9"/>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9"/>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9"/>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9"/>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9"/>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9"/>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9"/>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9"/>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9" name="Google Shape;169;p29"/>
            <p:cNvGrpSpPr/>
            <p:nvPr/>
          </p:nvGrpSpPr>
          <p:grpSpPr>
            <a:xfrm>
              <a:off x="4031993" y="117216"/>
              <a:ext cx="2889297" cy="3901793"/>
              <a:chOff x="5533368" y="1047716"/>
              <a:chExt cx="2889297" cy="3901793"/>
            </a:xfrm>
          </p:grpSpPr>
          <p:sp>
            <p:nvSpPr>
              <p:cNvPr id="170" name="Google Shape;170;p29"/>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9"/>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9"/>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9"/>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9"/>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9"/>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9"/>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9"/>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9"/>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9"/>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9"/>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9"/>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9"/>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9"/>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9"/>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9"/>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9"/>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9"/>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9"/>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9"/>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9"/>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9"/>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9"/>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9"/>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9"/>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9"/>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9"/>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9"/>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9"/>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9"/>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9"/>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9"/>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9"/>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9"/>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9"/>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9"/>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9"/>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9"/>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9"/>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9"/>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10" name="Google Shape;210;p29"/>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9"/>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9"/>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9"/>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9"/>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9"/>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9"/>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9"/>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9"/>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9"/>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9"/>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9"/>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9"/>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9"/>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9"/>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9"/>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9"/>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9"/>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9"/>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9"/>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9"/>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9"/>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9"/>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9"/>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9"/>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9"/>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9"/>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9"/>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9"/>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9" name="Google Shape;239;p29"/>
            <p:cNvGrpSpPr/>
            <p:nvPr/>
          </p:nvGrpSpPr>
          <p:grpSpPr>
            <a:xfrm flipH="1">
              <a:off x="2865273" y="3434801"/>
              <a:ext cx="598186" cy="1340314"/>
              <a:chOff x="4210728" y="4525714"/>
              <a:chExt cx="546438" cy="1224366"/>
            </a:xfrm>
          </p:grpSpPr>
          <p:sp>
            <p:nvSpPr>
              <p:cNvPr id="240" name="Google Shape;240;p29"/>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9"/>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9"/>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9"/>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9"/>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9"/>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9"/>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9"/>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9"/>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9"/>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9"/>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9"/>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9"/>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8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965" name="Google Shape;965;p8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3"/>
          <p:cNvSpPr txBox="1"/>
          <p:nvPr/>
        </p:nvSpPr>
        <p:spPr>
          <a:xfrm>
            <a:off x="1391800" y="2071475"/>
            <a:ext cx="69138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Comic Sans MS"/>
                <a:ea typeface="Comic Sans MS"/>
                <a:cs typeface="Comic Sans MS"/>
                <a:sym typeface="Comic Sans MS"/>
              </a:rPr>
              <a:t>How many heading styles in HTML?</a:t>
            </a:r>
            <a:endParaRPr sz="3000">
              <a:latin typeface="Comic Sans MS"/>
              <a:ea typeface="Comic Sans MS"/>
              <a:cs typeface="Comic Sans MS"/>
              <a:sym typeface="Comic Sans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8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Heading</a:t>
            </a:r>
            <a:endParaRPr>
              <a:solidFill>
                <a:srgbClr val="741B47"/>
              </a:solidFill>
            </a:endParaRPr>
          </a:p>
        </p:txBody>
      </p:sp>
      <p:pic>
        <p:nvPicPr>
          <p:cNvPr id="973" name="Google Shape;973;p84"/>
          <p:cNvPicPr preferRelativeResize="0"/>
          <p:nvPr/>
        </p:nvPicPr>
        <p:blipFill>
          <a:blip r:embed="rId3">
            <a:alphaModFix/>
          </a:blip>
          <a:stretch>
            <a:fillRect/>
          </a:stretch>
        </p:blipFill>
        <p:spPr>
          <a:xfrm>
            <a:off x="3688237" y="148575"/>
            <a:ext cx="4464613" cy="4846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977" name="Shape 977"/>
        <p:cNvGrpSpPr/>
        <p:nvPr/>
      </p:nvGrpSpPr>
      <p:grpSpPr>
        <a:xfrm>
          <a:off x="0" y="0"/>
          <a:ext cx="0" cy="0"/>
          <a:chOff x="0" y="0"/>
          <a:chExt cx="0" cy="0"/>
        </a:xfrm>
      </p:grpSpPr>
      <p:sp>
        <p:nvSpPr>
          <p:cNvPr id="978" name="Google Shape;978;p85"/>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9" name="Google Shape;979;p85"/>
          <p:cNvPicPr preferRelativeResize="0"/>
          <p:nvPr/>
        </p:nvPicPr>
        <p:blipFill rotWithShape="1">
          <a:blip r:embed="rId3">
            <a:alphaModFix/>
          </a:blip>
          <a:srcRect b="9229" l="8474" r="8032" t="8803"/>
          <a:stretch/>
        </p:blipFill>
        <p:spPr>
          <a:xfrm>
            <a:off x="4973275" y="984925"/>
            <a:ext cx="3429000" cy="3366225"/>
          </a:xfrm>
          <a:prstGeom prst="rect">
            <a:avLst/>
          </a:prstGeom>
          <a:noFill/>
          <a:ln>
            <a:noFill/>
          </a:ln>
        </p:spPr>
      </p:pic>
      <p:pic>
        <p:nvPicPr>
          <p:cNvPr id="980" name="Google Shape;980;p85"/>
          <p:cNvPicPr preferRelativeResize="0"/>
          <p:nvPr/>
        </p:nvPicPr>
        <p:blipFill rotWithShape="1">
          <a:blip r:embed="rId4">
            <a:alphaModFix/>
          </a:blip>
          <a:srcRect b="9229" l="8441" r="8065" t="8803"/>
          <a:stretch/>
        </p:blipFill>
        <p:spPr>
          <a:xfrm>
            <a:off x="814700" y="984925"/>
            <a:ext cx="3429000" cy="3366225"/>
          </a:xfrm>
          <a:prstGeom prst="rect">
            <a:avLst/>
          </a:prstGeom>
          <a:noFill/>
          <a:ln>
            <a:noFill/>
          </a:ln>
        </p:spPr>
      </p:pic>
      <p:sp>
        <p:nvSpPr>
          <p:cNvPr id="981" name="Google Shape;981;p85"/>
          <p:cNvSpPr txBox="1"/>
          <p:nvPr>
            <p:ph type="title"/>
          </p:nvPr>
        </p:nvSpPr>
        <p:spPr>
          <a:xfrm>
            <a:off x="520950" y="428125"/>
            <a:ext cx="8102100" cy="46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0A3534"/>
                </a:solidFill>
                <a:latin typeface="Proxima Nova Semibold"/>
                <a:ea typeface="Proxima Nova Semibold"/>
                <a:cs typeface="Proxima Nova Semibold"/>
                <a:sym typeface="Proxima Nova Semibold"/>
              </a:rPr>
              <a:t>Is &lt;h1&gt; the primary heading for document true or false? </a:t>
            </a:r>
            <a:endParaRPr sz="2400"/>
          </a:p>
        </p:txBody>
      </p:sp>
      <p:sp>
        <p:nvSpPr>
          <p:cNvPr id="982" name="Google Shape;982;p85"/>
          <p:cNvSpPr txBox="1"/>
          <p:nvPr/>
        </p:nvSpPr>
        <p:spPr>
          <a:xfrm>
            <a:off x="956400" y="2211375"/>
            <a:ext cx="3129900" cy="7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983" name="Google Shape;983;p85"/>
          <p:cNvSpPr txBox="1"/>
          <p:nvPr/>
        </p:nvSpPr>
        <p:spPr>
          <a:xfrm>
            <a:off x="5113875" y="2235575"/>
            <a:ext cx="3129600" cy="7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pic>
        <p:nvPicPr>
          <p:cNvPr id="984" name="Google Shape;984;p85">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985" name="Google Shape;985;p85">
            <a:hlinkClick r:id="rId7"/>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91" name="Google Shape;991;p86"/>
          <p:cNvPicPr preferRelativeResize="0"/>
          <p:nvPr/>
        </p:nvPicPr>
        <p:blipFill rotWithShape="1">
          <a:blip r:embed="rId3">
            <a:alphaModFix/>
          </a:blip>
          <a:srcRect b="16912" l="8397" r="6698" t="14921"/>
          <a:stretch/>
        </p:blipFill>
        <p:spPr>
          <a:xfrm>
            <a:off x="100375" y="1436900"/>
            <a:ext cx="6115599" cy="1636575"/>
          </a:xfrm>
          <a:prstGeom prst="rect">
            <a:avLst/>
          </a:prstGeom>
          <a:noFill/>
          <a:ln>
            <a:noFill/>
          </a:ln>
        </p:spPr>
      </p:pic>
      <p:pic>
        <p:nvPicPr>
          <p:cNvPr id="992" name="Google Shape;992;p86"/>
          <p:cNvPicPr preferRelativeResize="0"/>
          <p:nvPr/>
        </p:nvPicPr>
        <p:blipFill rotWithShape="1">
          <a:blip r:embed="rId4">
            <a:alphaModFix/>
          </a:blip>
          <a:srcRect b="0" l="0" r="29098" t="0"/>
          <a:stretch/>
        </p:blipFill>
        <p:spPr>
          <a:xfrm>
            <a:off x="6560601" y="636875"/>
            <a:ext cx="2527688" cy="3869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7"/>
          <p:cNvSpPr txBox="1"/>
          <p:nvPr>
            <p:ph type="ctrTitle"/>
          </p:nvPr>
        </p:nvSpPr>
        <p:spPr>
          <a:xfrm>
            <a:off x="1010730" y="210255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Paragraphs</a:t>
            </a:r>
            <a:endParaRPr>
              <a:solidFill>
                <a:srgbClr val="741B47"/>
              </a:solidFill>
            </a:endParaRPr>
          </a:p>
        </p:txBody>
      </p:sp>
      <p:pic>
        <p:nvPicPr>
          <p:cNvPr id="998" name="Google Shape;998;p87"/>
          <p:cNvPicPr preferRelativeResize="0"/>
          <p:nvPr/>
        </p:nvPicPr>
        <p:blipFill>
          <a:blip r:embed="rId3">
            <a:alphaModFix/>
          </a:blip>
          <a:stretch>
            <a:fillRect/>
          </a:stretch>
        </p:blipFill>
        <p:spPr>
          <a:xfrm>
            <a:off x="5325775" y="1717404"/>
            <a:ext cx="3460101" cy="191689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04" name="Google Shape;1004;p8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Paragraphs</a:t>
            </a:r>
            <a:endParaRPr>
              <a:solidFill>
                <a:srgbClr val="741B47"/>
              </a:solidFill>
            </a:endParaRPr>
          </a:p>
        </p:txBody>
      </p:sp>
      <p:pic>
        <p:nvPicPr>
          <p:cNvPr id="1005" name="Google Shape;1005;p88"/>
          <p:cNvPicPr preferRelativeResize="0"/>
          <p:nvPr/>
        </p:nvPicPr>
        <p:blipFill rotWithShape="1">
          <a:blip r:embed="rId3">
            <a:alphaModFix/>
          </a:blip>
          <a:srcRect b="34148" l="2108" r="65656" t="18717"/>
          <a:stretch/>
        </p:blipFill>
        <p:spPr>
          <a:xfrm>
            <a:off x="5026414" y="1559252"/>
            <a:ext cx="3933373" cy="3233699"/>
          </a:xfrm>
          <a:prstGeom prst="rect">
            <a:avLst/>
          </a:prstGeom>
          <a:noFill/>
          <a:ln cap="flat" cmpd="sng" w="9525">
            <a:solidFill>
              <a:schemeClr val="dk1"/>
            </a:solidFill>
            <a:prstDash val="solid"/>
            <a:round/>
            <a:headEnd len="sm" w="sm" type="none"/>
            <a:tailEnd len="sm" w="sm" type="none"/>
          </a:ln>
        </p:spPr>
      </p:pic>
      <p:pic>
        <p:nvPicPr>
          <p:cNvPr id="1006" name="Google Shape;1006;p88"/>
          <p:cNvPicPr preferRelativeResize="0"/>
          <p:nvPr/>
        </p:nvPicPr>
        <p:blipFill>
          <a:blip r:embed="rId4">
            <a:alphaModFix/>
          </a:blip>
          <a:stretch>
            <a:fillRect/>
          </a:stretch>
        </p:blipFill>
        <p:spPr>
          <a:xfrm>
            <a:off x="127725" y="1945378"/>
            <a:ext cx="4240590" cy="198701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12" name="Google Shape;1012;p89"/>
          <p:cNvPicPr preferRelativeResize="0"/>
          <p:nvPr/>
        </p:nvPicPr>
        <p:blipFill rotWithShape="1">
          <a:blip r:embed="rId3">
            <a:alphaModFix/>
          </a:blip>
          <a:srcRect b="16912" l="8397" r="6698" t="14921"/>
          <a:stretch/>
        </p:blipFill>
        <p:spPr>
          <a:xfrm>
            <a:off x="1514200" y="212250"/>
            <a:ext cx="6115599" cy="1636575"/>
          </a:xfrm>
          <a:prstGeom prst="rect">
            <a:avLst/>
          </a:prstGeom>
          <a:noFill/>
          <a:ln>
            <a:noFill/>
          </a:ln>
        </p:spPr>
      </p:pic>
      <p:pic>
        <p:nvPicPr>
          <p:cNvPr id="1013" name="Google Shape;1013;p89"/>
          <p:cNvPicPr preferRelativeResize="0"/>
          <p:nvPr/>
        </p:nvPicPr>
        <p:blipFill>
          <a:blip r:embed="rId4">
            <a:alphaModFix/>
          </a:blip>
          <a:stretch>
            <a:fillRect/>
          </a:stretch>
        </p:blipFill>
        <p:spPr>
          <a:xfrm>
            <a:off x="3099150" y="2519004"/>
            <a:ext cx="3460101" cy="191689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0"/>
          <p:cNvSpPr txBox="1"/>
          <p:nvPr>
            <p:ph type="ctrTitle"/>
          </p:nvPr>
        </p:nvSpPr>
        <p:spPr>
          <a:xfrm>
            <a:off x="1011414" y="2522475"/>
            <a:ext cx="4962600" cy="708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Horizontal</a:t>
            </a:r>
            <a:endParaRPr>
              <a:solidFill>
                <a:srgbClr val="741B47"/>
              </a:solidFill>
            </a:endParaRPr>
          </a:p>
          <a:p>
            <a:pPr indent="0" lvl="0" marL="0" rtl="0" algn="l">
              <a:lnSpc>
                <a:spcPct val="80000"/>
              </a:lnSpc>
              <a:spcBef>
                <a:spcPts val="0"/>
              </a:spcBef>
              <a:spcAft>
                <a:spcPts val="0"/>
              </a:spcAft>
              <a:buSzPts val="4800"/>
              <a:buNone/>
            </a:pPr>
            <a:r>
              <a:rPr lang="en-US">
                <a:solidFill>
                  <a:srgbClr val="741B47"/>
                </a:solidFill>
              </a:rPr>
              <a:t>Lines</a:t>
            </a:r>
            <a:endParaRPr>
              <a:solidFill>
                <a:srgbClr val="741B47"/>
              </a:solidFill>
            </a:endParaRPr>
          </a:p>
        </p:txBody>
      </p:sp>
      <p:pic>
        <p:nvPicPr>
          <p:cNvPr id="1019" name="Google Shape;1019;p90"/>
          <p:cNvPicPr preferRelativeResize="0"/>
          <p:nvPr/>
        </p:nvPicPr>
        <p:blipFill>
          <a:blip r:embed="rId3">
            <a:alphaModFix/>
          </a:blip>
          <a:stretch>
            <a:fillRect/>
          </a:stretch>
        </p:blipFill>
        <p:spPr>
          <a:xfrm>
            <a:off x="4571499" y="670450"/>
            <a:ext cx="4362825" cy="3498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25" name="Google Shape;1025;p91"/>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Horizontal Lines</a:t>
            </a:r>
            <a:endParaRPr>
              <a:solidFill>
                <a:srgbClr val="741B47"/>
              </a:solidFill>
            </a:endParaRPr>
          </a:p>
        </p:txBody>
      </p:sp>
      <p:pic>
        <p:nvPicPr>
          <p:cNvPr id="1026" name="Google Shape;1026;p91"/>
          <p:cNvPicPr preferRelativeResize="0"/>
          <p:nvPr/>
        </p:nvPicPr>
        <p:blipFill rotWithShape="1">
          <a:blip r:embed="rId3">
            <a:alphaModFix/>
          </a:blip>
          <a:srcRect b="8141" l="0" r="0" t="23445"/>
          <a:stretch/>
        </p:blipFill>
        <p:spPr>
          <a:xfrm>
            <a:off x="1170950" y="1068725"/>
            <a:ext cx="7362651" cy="3781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32" name="Google Shape;1032;p92"/>
          <p:cNvPicPr preferRelativeResize="0"/>
          <p:nvPr/>
        </p:nvPicPr>
        <p:blipFill rotWithShape="1">
          <a:blip r:embed="rId3">
            <a:alphaModFix/>
          </a:blip>
          <a:srcRect b="16912" l="8397" r="6698" t="14921"/>
          <a:stretch/>
        </p:blipFill>
        <p:spPr>
          <a:xfrm>
            <a:off x="111425" y="1996975"/>
            <a:ext cx="4230649" cy="1132150"/>
          </a:xfrm>
          <a:prstGeom prst="rect">
            <a:avLst/>
          </a:prstGeom>
          <a:noFill/>
          <a:ln>
            <a:noFill/>
          </a:ln>
        </p:spPr>
      </p:pic>
      <p:pic>
        <p:nvPicPr>
          <p:cNvPr id="1033" name="Google Shape;1033;p92"/>
          <p:cNvPicPr preferRelativeResize="0"/>
          <p:nvPr/>
        </p:nvPicPr>
        <p:blipFill>
          <a:blip r:embed="rId4">
            <a:alphaModFix/>
          </a:blip>
          <a:stretch>
            <a:fillRect/>
          </a:stretch>
        </p:blipFill>
        <p:spPr>
          <a:xfrm>
            <a:off x="4571499" y="670450"/>
            <a:ext cx="4362825" cy="349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history html" id="258" name="Google Shape;258;p30"/>
          <p:cNvPicPr preferRelativeResize="0"/>
          <p:nvPr/>
        </p:nvPicPr>
        <p:blipFill rotWithShape="1">
          <a:blip r:embed="rId3">
            <a:alphaModFix/>
          </a:blip>
          <a:srcRect b="0" l="0" r="0" t="0"/>
          <a:stretch/>
        </p:blipFill>
        <p:spPr>
          <a:xfrm>
            <a:off x="5768227" y="449190"/>
            <a:ext cx="2165677" cy="1029693"/>
          </a:xfrm>
          <a:prstGeom prst="ellipse">
            <a:avLst/>
          </a:prstGeom>
          <a:noFill/>
          <a:ln>
            <a:noFill/>
          </a:ln>
        </p:spPr>
      </p:pic>
      <p:grpSp>
        <p:nvGrpSpPr>
          <p:cNvPr id="259" name="Google Shape;259;p30"/>
          <p:cNvGrpSpPr/>
          <p:nvPr/>
        </p:nvGrpSpPr>
        <p:grpSpPr>
          <a:xfrm>
            <a:off x="5071718" y="1233756"/>
            <a:ext cx="3428994" cy="3803332"/>
            <a:chOff x="2152750" y="190500"/>
            <a:chExt cx="4293756" cy="4762499"/>
          </a:xfrm>
        </p:grpSpPr>
        <p:sp>
          <p:nvSpPr>
            <p:cNvPr id="260" name="Google Shape;260;p30"/>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30"/>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30"/>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30"/>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30"/>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30"/>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30"/>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30"/>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30"/>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30"/>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30"/>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30"/>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30"/>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30"/>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30"/>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30"/>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30"/>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30"/>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30"/>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30"/>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30"/>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30"/>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30"/>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30"/>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30"/>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30"/>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30"/>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30"/>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30"/>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30"/>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30"/>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30"/>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30"/>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30"/>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30"/>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30"/>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30"/>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30"/>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30"/>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27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30"/>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30"/>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30"/>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30"/>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30"/>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30"/>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30"/>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27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30"/>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30"/>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30"/>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30"/>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30"/>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30"/>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30"/>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30"/>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30"/>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30"/>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30"/>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30"/>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30"/>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30"/>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30"/>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30"/>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30"/>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30"/>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30"/>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30"/>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30"/>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30"/>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30"/>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30"/>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30"/>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30"/>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30"/>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30"/>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4" name="Google Shape;334;p30"/>
            <p:cNvGrpSpPr/>
            <p:nvPr/>
          </p:nvGrpSpPr>
          <p:grpSpPr>
            <a:xfrm>
              <a:off x="3923682" y="3244965"/>
              <a:ext cx="195764" cy="131404"/>
              <a:chOff x="5733332" y="4102215"/>
              <a:chExt cx="195764" cy="131404"/>
            </a:xfrm>
          </p:grpSpPr>
          <p:sp>
            <p:nvSpPr>
              <p:cNvPr id="335" name="Google Shape;335;p30"/>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30"/>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30"/>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30"/>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30"/>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30"/>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30"/>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0"/>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30"/>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44" name="Google Shape;344;p30"/>
            <p:cNvGrpSpPr/>
            <p:nvPr/>
          </p:nvGrpSpPr>
          <p:grpSpPr>
            <a:xfrm flipH="1">
              <a:off x="3829267" y="2465054"/>
              <a:ext cx="683694" cy="518573"/>
              <a:chOff x="6621095" y="1452181"/>
              <a:chExt cx="330893" cy="250785"/>
            </a:xfrm>
          </p:grpSpPr>
          <p:sp>
            <p:nvSpPr>
              <p:cNvPr id="345" name="Google Shape;345;p3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3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3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3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3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0" name="Google Shape;350;p30"/>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30"/>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30"/>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30"/>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30"/>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30"/>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30"/>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30"/>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30"/>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30"/>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30"/>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30"/>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30"/>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30"/>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30"/>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30"/>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30"/>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30"/>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8" name="Google Shape;368;p3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pic>
        <p:nvPicPr>
          <p:cNvPr id="369" name="Google Shape;369;p30"/>
          <p:cNvPicPr preferRelativeResize="0"/>
          <p:nvPr/>
        </p:nvPicPr>
        <p:blipFill rotWithShape="1">
          <a:blip r:embed="rId4">
            <a:alphaModFix/>
          </a:blip>
          <a:srcRect b="14050" l="15709" r="19266" t="13375"/>
          <a:stretch/>
        </p:blipFill>
        <p:spPr>
          <a:xfrm>
            <a:off x="431800" y="1127525"/>
            <a:ext cx="2849399" cy="329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93"/>
          <p:cNvSpPr txBox="1"/>
          <p:nvPr>
            <p:ph type="ctrTitle"/>
          </p:nvPr>
        </p:nvSpPr>
        <p:spPr>
          <a:xfrm>
            <a:off x="1021361" y="2247862"/>
            <a:ext cx="7410300" cy="647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Line Breaks</a:t>
            </a:r>
            <a:endParaRPr>
              <a:solidFill>
                <a:srgbClr val="741B4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9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44" name="Google Shape;1044;p94"/>
          <p:cNvSpPr txBox="1"/>
          <p:nvPr>
            <p:ph type="title"/>
          </p:nvPr>
        </p:nvSpPr>
        <p:spPr>
          <a:xfrm>
            <a:off x="355600" y="26800"/>
            <a:ext cx="6670800" cy="4686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SzPts val="4800"/>
              <a:buNone/>
            </a:pPr>
            <a:r>
              <a:rPr lang="en-US" sz="3000">
                <a:solidFill>
                  <a:srgbClr val="741B47"/>
                </a:solidFill>
              </a:rPr>
              <a:t>HTML Line Breaks</a:t>
            </a:r>
            <a:endParaRPr sz="3000">
              <a:solidFill>
                <a:srgbClr val="741B47"/>
              </a:solidFill>
            </a:endParaRPr>
          </a:p>
        </p:txBody>
      </p:sp>
      <p:pic>
        <p:nvPicPr>
          <p:cNvPr id="1045" name="Google Shape;1045;p94"/>
          <p:cNvPicPr preferRelativeResize="0"/>
          <p:nvPr/>
        </p:nvPicPr>
        <p:blipFill rotWithShape="1">
          <a:blip r:embed="rId3">
            <a:alphaModFix/>
          </a:blip>
          <a:srcRect b="19315" l="0" r="0" t="0"/>
          <a:stretch/>
        </p:blipFill>
        <p:spPr>
          <a:xfrm>
            <a:off x="614900" y="746400"/>
            <a:ext cx="8171137" cy="4229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51" name="Google Shape;1051;p95"/>
          <p:cNvPicPr preferRelativeResize="0"/>
          <p:nvPr/>
        </p:nvPicPr>
        <p:blipFill rotWithShape="1">
          <a:blip r:embed="rId3">
            <a:alphaModFix/>
          </a:blip>
          <a:srcRect b="16912" l="8397" r="6698" t="14921"/>
          <a:stretch/>
        </p:blipFill>
        <p:spPr>
          <a:xfrm>
            <a:off x="111425" y="1996975"/>
            <a:ext cx="4230649" cy="1132150"/>
          </a:xfrm>
          <a:prstGeom prst="rect">
            <a:avLst/>
          </a:prstGeom>
          <a:noFill/>
          <a:ln>
            <a:noFill/>
          </a:ln>
        </p:spPr>
      </p:pic>
      <p:pic>
        <p:nvPicPr>
          <p:cNvPr id="1052" name="Google Shape;1052;p95"/>
          <p:cNvPicPr preferRelativeResize="0"/>
          <p:nvPr/>
        </p:nvPicPr>
        <p:blipFill>
          <a:blip r:embed="rId4">
            <a:alphaModFix/>
          </a:blip>
          <a:stretch>
            <a:fillRect/>
          </a:stretch>
        </p:blipFill>
        <p:spPr>
          <a:xfrm>
            <a:off x="5354575" y="1581625"/>
            <a:ext cx="3486875" cy="2329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58" name="Google Shape;1058;p9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059" name="Google Shape;1059;p9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6"/>
          <p:cNvSpPr txBox="1"/>
          <p:nvPr/>
        </p:nvSpPr>
        <p:spPr>
          <a:xfrm>
            <a:off x="460725" y="1206300"/>
            <a:ext cx="8376900" cy="8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t>Which one is not a valid HTML tag?</a:t>
            </a:r>
            <a:endParaRPr sz="3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7"/>
          <p:cNvSpPr txBox="1"/>
          <p:nvPr>
            <p:ph type="ctrTitle"/>
          </p:nvPr>
        </p:nvSpPr>
        <p:spPr>
          <a:xfrm>
            <a:off x="1021361" y="2247862"/>
            <a:ext cx="7410300" cy="647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Comments</a:t>
            </a:r>
            <a:endParaRPr>
              <a:solidFill>
                <a:srgbClr val="741B47"/>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71" name="Google Shape;1071;p98"/>
          <p:cNvSpPr txBox="1"/>
          <p:nvPr>
            <p:ph type="title"/>
          </p:nvPr>
        </p:nvSpPr>
        <p:spPr>
          <a:xfrm>
            <a:off x="431799" y="173800"/>
            <a:ext cx="6670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HTML Comments</a:t>
            </a:r>
            <a:endParaRPr>
              <a:solidFill>
                <a:srgbClr val="741B47"/>
              </a:solidFill>
            </a:endParaRPr>
          </a:p>
        </p:txBody>
      </p:sp>
      <p:pic>
        <p:nvPicPr>
          <p:cNvPr id="1072" name="Google Shape;1072;p98"/>
          <p:cNvPicPr preferRelativeResize="0"/>
          <p:nvPr/>
        </p:nvPicPr>
        <p:blipFill>
          <a:blip r:embed="rId3">
            <a:alphaModFix/>
          </a:blip>
          <a:stretch>
            <a:fillRect/>
          </a:stretch>
        </p:blipFill>
        <p:spPr>
          <a:xfrm>
            <a:off x="152400" y="1275975"/>
            <a:ext cx="4143400" cy="1475050"/>
          </a:xfrm>
          <a:prstGeom prst="rect">
            <a:avLst/>
          </a:prstGeom>
          <a:noFill/>
          <a:ln>
            <a:noFill/>
          </a:ln>
        </p:spPr>
      </p:pic>
      <p:pic>
        <p:nvPicPr>
          <p:cNvPr id="1073" name="Google Shape;1073;p98"/>
          <p:cNvPicPr preferRelativeResize="0"/>
          <p:nvPr/>
        </p:nvPicPr>
        <p:blipFill rotWithShape="1">
          <a:blip r:embed="rId4">
            <a:alphaModFix/>
          </a:blip>
          <a:srcRect b="0" l="13837" r="0" t="30767"/>
          <a:stretch/>
        </p:blipFill>
        <p:spPr>
          <a:xfrm>
            <a:off x="4899799" y="1349125"/>
            <a:ext cx="4091576" cy="32876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79" name="Google Shape;1079;p99"/>
          <p:cNvPicPr preferRelativeResize="0"/>
          <p:nvPr/>
        </p:nvPicPr>
        <p:blipFill rotWithShape="1">
          <a:blip r:embed="rId3">
            <a:alphaModFix/>
          </a:blip>
          <a:srcRect b="16912" l="8397" r="6698" t="14921"/>
          <a:stretch/>
        </p:blipFill>
        <p:spPr>
          <a:xfrm>
            <a:off x="111425" y="1996975"/>
            <a:ext cx="4230649" cy="1132150"/>
          </a:xfrm>
          <a:prstGeom prst="rect">
            <a:avLst/>
          </a:prstGeom>
          <a:noFill/>
          <a:ln>
            <a:noFill/>
          </a:ln>
        </p:spPr>
      </p:pic>
      <p:pic>
        <p:nvPicPr>
          <p:cNvPr id="1080" name="Google Shape;1080;p99"/>
          <p:cNvPicPr preferRelativeResize="0"/>
          <p:nvPr/>
        </p:nvPicPr>
        <p:blipFill>
          <a:blip r:embed="rId4">
            <a:alphaModFix/>
          </a:blip>
          <a:stretch>
            <a:fillRect/>
          </a:stretch>
        </p:blipFill>
        <p:spPr>
          <a:xfrm>
            <a:off x="4524024" y="1472038"/>
            <a:ext cx="4497126" cy="21820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86" name="Google Shape;1086;p100"/>
          <p:cNvSpPr txBox="1"/>
          <p:nvPr/>
        </p:nvSpPr>
        <p:spPr>
          <a:xfrm>
            <a:off x="3724525" y="1684075"/>
            <a:ext cx="4731900" cy="2186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en-US" sz="3600">
                <a:solidFill>
                  <a:srgbClr val="741B47"/>
                </a:solidFill>
                <a:latin typeface="Raleway SemiBold"/>
                <a:ea typeface="Raleway SemiBold"/>
                <a:cs typeface="Raleway SemiBold"/>
                <a:sym typeface="Raleway SemiBold"/>
              </a:rPr>
              <a:t>Do we need a review?</a:t>
            </a:r>
            <a:endParaRPr sz="3600">
              <a:solidFill>
                <a:srgbClr val="741B47"/>
              </a:solidFill>
              <a:latin typeface="Raleway SemiBold"/>
              <a:ea typeface="Raleway SemiBold"/>
              <a:cs typeface="Raleway SemiBold"/>
              <a:sym typeface="Raleway SemiBold"/>
            </a:endParaRPr>
          </a:p>
          <a:p>
            <a:pPr indent="0" lvl="0" marL="0" rtl="0" algn="l">
              <a:lnSpc>
                <a:spcPct val="80000"/>
              </a:lnSpc>
              <a:spcBef>
                <a:spcPts val="0"/>
              </a:spcBef>
              <a:spcAft>
                <a:spcPts val="0"/>
              </a:spcAft>
              <a:buNone/>
            </a:pPr>
            <a:r>
              <a:t/>
            </a:r>
            <a:endParaRPr sz="3600">
              <a:solidFill>
                <a:srgbClr val="741B47"/>
              </a:solidFill>
              <a:latin typeface="Raleway SemiBold"/>
              <a:ea typeface="Raleway SemiBold"/>
              <a:cs typeface="Raleway SemiBold"/>
              <a:sym typeface="Raleway SemiBold"/>
            </a:endParaRPr>
          </a:p>
          <a:p>
            <a:pPr indent="0" lvl="0" marL="0" rtl="0" algn="l">
              <a:lnSpc>
                <a:spcPct val="80000"/>
              </a:lnSpc>
              <a:spcBef>
                <a:spcPts val="0"/>
              </a:spcBef>
              <a:spcAft>
                <a:spcPts val="0"/>
              </a:spcAft>
              <a:buNone/>
            </a:pPr>
            <a:r>
              <a:rPr lang="en-US" sz="3600">
                <a:solidFill>
                  <a:srgbClr val="741B47"/>
                </a:solidFill>
                <a:latin typeface="Raleway SemiBold"/>
                <a:ea typeface="Raleway SemiBold"/>
                <a:cs typeface="Raleway SemiBold"/>
                <a:sym typeface="Raleway SemiBold"/>
              </a:rPr>
              <a:t>if so: which part?</a:t>
            </a:r>
            <a:endParaRPr sz="3600">
              <a:solidFill>
                <a:srgbClr val="741B47"/>
              </a:solidFill>
              <a:latin typeface="Raleway SemiBold"/>
              <a:ea typeface="Raleway SemiBold"/>
              <a:cs typeface="Raleway SemiBold"/>
              <a:sym typeface="Raleway SemiBold"/>
            </a:endParaRPr>
          </a:p>
        </p:txBody>
      </p:sp>
      <p:pic>
        <p:nvPicPr>
          <p:cNvPr id="1087" name="Google Shape;1087;p100"/>
          <p:cNvPicPr preferRelativeResize="0"/>
          <p:nvPr/>
        </p:nvPicPr>
        <p:blipFill>
          <a:blip r:embed="rId3">
            <a:alphaModFix/>
          </a:blip>
          <a:stretch>
            <a:fillRect/>
          </a:stretch>
        </p:blipFill>
        <p:spPr>
          <a:xfrm>
            <a:off x="583622" y="774372"/>
            <a:ext cx="1997500" cy="3095800"/>
          </a:xfrm>
          <a:prstGeom prst="rect">
            <a:avLst/>
          </a:prstGeom>
          <a:noFill/>
          <a:ln>
            <a:noFill/>
          </a:ln>
        </p:spPr>
      </p:pic>
      <p:pic>
        <p:nvPicPr>
          <p:cNvPr id="1088" name="Google Shape;1088;p100">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089" name="Google Shape;1089;p100">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95" name="Google Shape;1095;p10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096" name="Google Shape;1096;p10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1"/>
          <p:cNvSpPr txBox="1"/>
          <p:nvPr/>
        </p:nvSpPr>
        <p:spPr>
          <a:xfrm>
            <a:off x="2581125" y="1394375"/>
            <a:ext cx="6125100" cy="1855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3000"/>
              <a:t>Please summarize</a:t>
            </a:r>
            <a:endParaRPr b="1" sz="3000"/>
          </a:p>
          <a:p>
            <a:pPr indent="0" lvl="0" marL="0" rtl="0" algn="ctr">
              <a:lnSpc>
                <a:spcPct val="150000"/>
              </a:lnSpc>
              <a:spcBef>
                <a:spcPts val="0"/>
              </a:spcBef>
              <a:spcAft>
                <a:spcPts val="0"/>
              </a:spcAft>
              <a:buNone/>
            </a:pPr>
            <a:r>
              <a:rPr b="1" lang="en-US" sz="3000"/>
              <a:t>today’s topics in your words!</a:t>
            </a:r>
            <a:endParaRPr b="1" sz="3000"/>
          </a:p>
        </p:txBody>
      </p:sp>
      <p:pic>
        <p:nvPicPr>
          <p:cNvPr id="1098" name="Google Shape;1098;p101"/>
          <p:cNvPicPr preferRelativeResize="0"/>
          <p:nvPr/>
        </p:nvPicPr>
        <p:blipFill>
          <a:blip r:embed="rId6">
            <a:alphaModFix/>
          </a:blip>
          <a:stretch>
            <a:fillRect/>
          </a:stretch>
        </p:blipFill>
        <p:spPr>
          <a:xfrm>
            <a:off x="583622" y="774372"/>
            <a:ext cx="1997500" cy="3095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04" name="Google Shape;1104;p102">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5" name="Google Shape;375;p31"/>
          <p:cNvSpPr/>
          <p:nvPr/>
        </p:nvSpPr>
        <p:spPr>
          <a:xfrm>
            <a:off x="-3822643" y="409651"/>
            <a:ext cx="4905000" cy="4905000"/>
          </a:xfrm>
          <a:prstGeom prst="blockArc">
            <a:avLst>
              <a:gd fmla="val 18900000" name="adj1"/>
              <a:gd fmla="val 2700000" name="adj2"/>
              <a:gd fmla="val 440"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1"/>
          <p:cNvSpPr/>
          <p:nvPr/>
        </p:nvSpPr>
        <p:spPr>
          <a:xfrm>
            <a:off x="800952" y="1405550"/>
            <a:ext cx="7535100" cy="728400"/>
          </a:xfrm>
          <a:prstGeom prst="rect">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1"/>
          <p:cNvSpPr txBox="1"/>
          <p:nvPr/>
        </p:nvSpPr>
        <p:spPr>
          <a:xfrm>
            <a:off x="800952" y="1405550"/>
            <a:ext cx="7535100" cy="728400"/>
          </a:xfrm>
          <a:prstGeom prst="rect">
            <a:avLst/>
          </a:prstGeom>
          <a:noFill/>
          <a:ln>
            <a:noFill/>
          </a:ln>
        </p:spPr>
        <p:txBody>
          <a:bodyPr anchorCtr="0" anchor="ctr" bIns="40625" lIns="578075" spcFirstLastPara="1" rIns="40625" wrap="square" tIns="40625">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  markup language defines the structure and presentation of raw text.</a:t>
            </a:r>
            <a:endParaRPr b="0" i="0" sz="1400" u="none" cap="none" strike="noStrike">
              <a:solidFill>
                <a:srgbClr val="000000"/>
              </a:solidFill>
              <a:latin typeface="Arial"/>
              <a:ea typeface="Arial"/>
              <a:cs typeface="Arial"/>
              <a:sym typeface="Arial"/>
            </a:endParaRPr>
          </a:p>
        </p:txBody>
      </p:sp>
      <p:sp>
        <p:nvSpPr>
          <p:cNvPr id="378" name="Google Shape;378;p31"/>
          <p:cNvSpPr/>
          <p:nvPr/>
        </p:nvSpPr>
        <p:spPr>
          <a:xfrm>
            <a:off x="345750" y="1314517"/>
            <a:ext cx="910500" cy="910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1"/>
          <p:cNvSpPr/>
          <p:nvPr/>
        </p:nvSpPr>
        <p:spPr>
          <a:xfrm>
            <a:off x="1165228" y="2498024"/>
            <a:ext cx="7170900" cy="728400"/>
          </a:xfrm>
          <a:prstGeom prst="rect">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1"/>
          <p:cNvSpPr txBox="1"/>
          <p:nvPr/>
        </p:nvSpPr>
        <p:spPr>
          <a:xfrm>
            <a:off x="1165228" y="2498024"/>
            <a:ext cx="7170600" cy="728400"/>
          </a:xfrm>
          <a:prstGeom prst="rect">
            <a:avLst/>
          </a:prstGeom>
          <a:noFill/>
          <a:ln>
            <a:noFill/>
          </a:ln>
        </p:spPr>
        <p:txBody>
          <a:bodyPr anchorCtr="0" anchor="ctr" bIns="40625" lIns="578075" spcFirstLastPara="1" rIns="40625" wrap="square" tIns="40625">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 HyperText is text displayed on a computer or device that provides access to other text through links (hyperlinks).</a:t>
            </a:r>
            <a:endParaRPr b="0" i="0" sz="1400" u="none" cap="none" strike="noStrike">
              <a:solidFill>
                <a:srgbClr val="000000"/>
              </a:solidFill>
              <a:latin typeface="Arial"/>
              <a:ea typeface="Arial"/>
              <a:cs typeface="Arial"/>
              <a:sym typeface="Arial"/>
            </a:endParaRPr>
          </a:p>
        </p:txBody>
      </p:sp>
      <p:sp>
        <p:nvSpPr>
          <p:cNvPr id="381" name="Google Shape;381;p31"/>
          <p:cNvSpPr/>
          <p:nvPr/>
        </p:nvSpPr>
        <p:spPr>
          <a:xfrm>
            <a:off x="610492" y="2406987"/>
            <a:ext cx="910500" cy="910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1"/>
          <p:cNvSpPr/>
          <p:nvPr/>
        </p:nvSpPr>
        <p:spPr>
          <a:xfrm>
            <a:off x="800952" y="3590498"/>
            <a:ext cx="7535100" cy="728400"/>
          </a:xfrm>
          <a:prstGeom prst="rect">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1"/>
          <p:cNvSpPr txBox="1"/>
          <p:nvPr/>
        </p:nvSpPr>
        <p:spPr>
          <a:xfrm>
            <a:off x="800952" y="3590498"/>
            <a:ext cx="7535100" cy="728400"/>
          </a:xfrm>
          <a:prstGeom prst="rect">
            <a:avLst/>
          </a:prstGeom>
          <a:noFill/>
          <a:ln>
            <a:noFill/>
          </a:ln>
        </p:spPr>
        <p:txBody>
          <a:bodyPr anchorCtr="0" anchor="ctr" bIns="40625" lIns="578075" spcFirstLastPara="1" rIns="40625" wrap="square" tIns="40625">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HTML is a markup language used to create documents on the web. It describes the structure and layout of a web page.</a:t>
            </a:r>
            <a:endParaRPr b="0" i="0" sz="1400" u="none" cap="none" strike="noStrike">
              <a:solidFill>
                <a:srgbClr val="000000"/>
              </a:solidFill>
              <a:latin typeface="Arial"/>
              <a:ea typeface="Arial"/>
              <a:cs typeface="Arial"/>
              <a:sym typeface="Arial"/>
            </a:endParaRPr>
          </a:p>
        </p:txBody>
      </p:sp>
      <p:sp>
        <p:nvSpPr>
          <p:cNvPr id="384" name="Google Shape;384;p31"/>
          <p:cNvSpPr/>
          <p:nvPr/>
        </p:nvSpPr>
        <p:spPr>
          <a:xfrm>
            <a:off x="345750" y="3499457"/>
            <a:ext cx="910500" cy="910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HTML?</a:t>
            </a:r>
            <a:endParaRPr>
              <a:solidFill>
                <a:srgbClr val="741B47"/>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3"/>
          <p:cNvSpPr txBox="1"/>
          <p:nvPr/>
        </p:nvSpPr>
        <p:spPr>
          <a:xfrm>
            <a:off x="2400150" y="1778538"/>
            <a:ext cx="4343700" cy="832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en-US" sz="7200">
                <a:solidFill>
                  <a:srgbClr val="8F4B6C"/>
                </a:solidFill>
                <a:latin typeface="Raleway SemiBold"/>
                <a:ea typeface="Raleway SemiBold"/>
                <a:cs typeface="Raleway SemiBold"/>
                <a:sym typeface="Raleway SemiBold"/>
              </a:rPr>
              <a:t>THANKS!</a:t>
            </a:r>
            <a:endParaRPr sz="7200">
              <a:solidFill>
                <a:srgbClr val="8F4B6C"/>
              </a:solidFill>
              <a:latin typeface="Raleway SemiBold"/>
              <a:ea typeface="Raleway SemiBold"/>
              <a:cs typeface="Raleway SemiBold"/>
              <a:sym typeface="Raleway SemiBo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3" name="Shape 1113"/>
        <p:cNvGrpSpPr/>
        <p:nvPr/>
      </p:nvGrpSpPr>
      <p:grpSpPr>
        <a:xfrm>
          <a:off x="0" y="0"/>
          <a:ext cx="0" cy="0"/>
          <a:chOff x="0" y="0"/>
          <a:chExt cx="0" cy="0"/>
        </a:xfrm>
      </p:grpSpPr>
      <p:pic>
        <p:nvPicPr>
          <p:cNvPr id="1114" name="Google Shape;1114;p104"/>
          <p:cNvPicPr preferRelativeResize="0"/>
          <p:nvPr/>
        </p:nvPicPr>
        <p:blipFill rotWithShape="1">
          <a:blip r:embed="rId3">
            <a:alphaModFix/>
          </a:blip>
          <a:srcRect b="4342" l="3818" r="7387" t="13258"/>
          <a:stretch/>
        </p:blipFill>
        <p:spPr>
          <a:xfrm>
            <a:off x="1352400" y="2666500"/>
            <a:ext cx="6343925" cy="2438850"/>
          </a:xfrm>
          <a:prstGeom prst="rect">
            <a:avLst/>
          </a:prstGeom>
          <a:noFill/>
          <a:ln>
            <a:noFill/>
          </a:ln>
        </p:spPr>
      </p:pic>
      <p:sp>
        <p:nvSpPr>
          <p:cNvPr id="1115" name="Google Shape;1115;p10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16" name="Google Shape;1116;p104"/>
          <p:cNvSpPr/>
          <p:nvPr/>
        </p:nvSpPr>
        <p:spPr>
          <a:xfrm>
            <a:off x="2140724" y="1945850"/>
            <a:ext cx="4968900" cy="4371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sz="2400">
                <a:solidFill>
                  <a:srgbClr val="8F4B6C"/>
                </a:solidFill>
                <a:latin typeface="Raleway SemiBold"/>
                <a:ea typeface="Raleway SemiBold"/>
                <a:cs typeface="Raleway SemiBold"/>
                <a:sym typeface="Raleway SemiBold"/>
              </a:rPr>
              <a:t>C</a:t>
            </a:r>
            <a:r>
              <a:rPr b="0" i="0" lang="en-US" sz="2400" u="none" cap="none" strike="noStrike">
                <a:solidFill>
                  <a:srgbClr val="8F4B6C"/>
                </a:solidFill>
                <a:latin typeface="Raleway SemiBold"/>
                <a:ea typeface="Raleway SemiBold"/>
                <a:cs typeface="Raleway SemiBold"/>
                <a:sym typeface="Raleway SemiBold"/>
              </a:rPr>
              <a:t>reat</a:t>
            </a:r>
            <a:r>
              <a:rPr lang="en-US" sz="2400">
                <a:solidFill>
                  <a:srgbClr val="8F4B6C"/>
                </a:solidFill>
                <a:latin typeface="Raleway SemiBold"/>
                <a:ea typeface="Raleway SemiBold"/>
                <a:cs typeface="Raleway SemiBold"/>
                <a:sym typeface="Raleway SemiBold"/>
              </a:rPr>
              <a:t>ing</a:t>
            </a:r>
            <a:r>
              <a:rPr b="0" i="0" lang="en-US" sz="2400" u="none" cap="none" strike="noStrike">
                <a:solidFill>
                  <a:srgbClr val="8F4B6C"/>
                </a:solidFill>
                <a:latin typeface="Raleway SemiBold"/>
                <a:ea typeface="Raleway SemiBold"/>
                <a:cs typeface="Raleway SemiBold"/>
                <a:sym typeface="Raleway SemiBold"/>
              </a:rPr>
              <a:t> our First HTML File</a:t>
            </a:r>
            <a:endParaRPr sz="2400"/>
          </a:p>
        </p:txBody>
      </p:sp>
      <p:pic>
        <p:nvPicPr>
          <p:cNvPr id="1117" name="Google Shape;1117;p104"/>
          <p:cNvPicPr preferRelativeResize="0"/>
          <p:nvPr/>
        </p:nvPicPr>
        <p:blipFill rotWithShape="1">
          <a:blip r:embed="rId4">
            <a:alphaModFix/>
          </a:blip>
          <a:srcRect b="16912" l="8397" r="6698" t="14921"/>
          <a:stretch/>
        </p:blipFill>
        <p:spPr>
          <a:xfrm>
            <a:off x="1861375" y="182350"/>
            <a:ext cx="5197275" cy="13908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1" name="Shape 1121"/>
        <p:cNvGrpSpPr/>
        <p:nvPr/>
      </p:nvGrpSpPr>
      <p:grpSpPr>
        <a:xfrm>
          <a:off x="0" y="0"/>
          <a:ext cx="0" cy="0"/>
          <a:chOff x="0" y="0"/>
          <a:chExt cx="0" cy="0"/>
        </a:xfrm>
      </p:grpSpPr>
      <p:sp>
        <p:nvSpPr>
          <p:cNvPr id="1122" name="Google Shape;1122;p10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23" name="Google Shape;1123;p105"/>
          <p:cNvSpPr txBox="1"/>
          <p:nvPr>
            <p:ph idx="1" type="body"/>
          </p:nvPr>
        </p:nvSpPr>
        <p:spPr>
          <a:xfrm>
            <a:off x="2131600" y="1819725"/>
            <a:ext cx="6232800" cy="1049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US" sz="2400">
                <a:latin typeface="Arial"/>
                <a:ea typeface="Arial"/>
                <a:cs typeface="Arial"/>
                <a:sym typeface="Arial"/>
              </a:rPr>
              <a:t>Everyone is on the same page?</a:t>
            </a:r>
            <a:endParaRPr b="1" sz="2400">
              <a:latin typeface="Arial"/>
              <a:ea typeface="Arial"/>
              <a:cs typeface="Arial"/>
              <a:sym typeface="Arial"/>
            </a:endParaRPr>
          </a:p>
          <a:p>
            <a:pPr indent="0" lvl="0" marL="0" rtl="0" algn="ctr">
              <a:spcBef>
                <a:spcPts val="600"/>
              </a:spcBef>
              <a:spcAft>
                <a:spcPts val="0"/>
              </a:spcAft>
              <a:buNone/>
            </a:pPr>
            <a:r>
              <a:t/>
            </a:r>
            <a:endParaRPr b="1" sz="2400">
              <a:latin typeface="Arial"/>
              <a:ea typeface="Arial"/>
              <a:cs typeface="Arial"/>
              <a:sym typeface="Arial"/>
            </a:endParaRPr>
          </a:p>
          <a:p>
            <a:pPr indent="0" lvl="0" marL="0" rtl="0" algn="ctr">
              <a:spcBef>
                <a:spcPts val="600"/>
              </a:spcBef>
              <a:spcAft>
                <a:spcPts val="0"/>
              </a:spcAft>
              <a:buNone/>
            </a:pPr>
            <a:r>
              <a:rPr b="1" lang="en-US">
                <a:latin typeface="Arial"/>
                <a:ea typeface="Arial"/>
                <a:cs typeface="Arial"/>
                <a:sym typeface="Arial"/>
              </a:rPr>
              <a:t>(Please answer the question on Pear Deck)</a:t>
            </a:r>
            <a:endParaRPr b="1">
              <a:latin typeface="Arial"/>
              <a:ea typeface="Arial"/>
              <a:cs typeface="Arial"/>
              <a:sym typeface="Arial"/>
            </a:endParaRPr>
          </a:p>
        </p:txBody>
      </p:sp>
      <p:sp>
        <p:nvSpPr>
          <p:cNvPr id="1124" name="Google Shape;1124;p105"/>
          <p:cNvSpPr txBox="1"/>
          <p:nvPr/>
        </p:nvSpPr>
        <p:spPr>
          <a:xfrm>
            <a:off x="431800" y="173800"/>
            <a:ext cx="7671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8F4B6C"/>
                </a:solidFill>
                <a:latin typeface="Raleway SemiBold"/>
                <a:ea typeface="Raleway SemiBold"/>
                <a:cs typeface="Raleway SemiBold"/>
                <a:sym typeface="Raleway SemiBold"/>
              </a:rPr>
              <a:t>A Simple HTML Document</a:t>
            </a:r>
            <a:endParaRPr b="0" i="0" sz="4800" u="none" cap="none" strike="noStrike">
              <a:solidFill>
                <a:srgbClr val="8F4B6C"/>
              </a:solidFill>
              <a:latin typeface="Raleway SemiBold"/>
              <a:ea typeface="Raleway SemiBold"/>
              <a:cs typeface="Raleway SemiBold"/>
              <a:sym typeface="Raleway SemiBold"/>
            </a:endParaRPr>
          </a:p>
        </p:txBody>
      </p:sp>
      <p:pic>
        <p:nvPicPr>
          <p:cNvPr id="1125" name="Google Shape;1125;p10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126" name="Google Shape;1126;p10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105"/>
          <p:cNvPicPr preferRelativeResize="0"/>
          <p:nvPr/>
        </p:nvPicPr>
        <p:blipFill>
          <a:blip r:embed="rId6">
            <a:alphaModFix/>
          </a:blip>
          <a:stretch>
            <a:fillRect/>
          </a:stretch>
        </p:blipFill>
        <p:spPr>
          <a:xfrm>
            <a:off x="239447" y="1066759"/>
            <a:ext cx="1997500" cy="3095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pic>
        <p:nvPicPr>
          <p:cNvPr id="1132" name="Google Shape;1132;p106"/>
          <p:cNvPicPr preferRelativeResize="0"/>
          <p:nvPr/>
        </p:nvPicPr>
        <p:blipFill rotWithShape="1">
          <a:blip r:embed="rId3">
            <a:alphaModFix/>
          </a:blip>
          <a:srcRect b="2554" l="0" r="0" t="3185"/>
          <a:stretch/>
        </p:blipFill>
        <p:spPr>
          <a:xfrm>
            <a:off x="271850" y="490325"/>
            <a:ext cx="8704094" cy="4615026"/>
          </a:xfrm>
          <a:prstGeom prst="rect">
            <a:avLst/>
          </a:prstGeom>
          <a:noFill/>
          <a:ln>
            <a:noFill/>
          </a:ln>
        </p:spPr>
      </p:pic>
      <p:sp>
        <p:nvSpPr>
          <p:cNvPr id="1133" name="Google Shape;1133;p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4" name="Google Shape;1134;p106"/>
          <p:cNvSpPr txBox="1"/>
          <p:nvPr/>
        </p:nvSpPr>
        <p:spPr>
          <a:xfrm>
            <a:off x="271850" y="4416450"/>
            <a:ext cx="3927000" cy="627900"/>
          </a:xfrm>
          <a:prstGeom prst="rect">
            <a:avLst/>
          </a:prstGeom>
          <a:solidFill>
            <a:srgbClr val="FF0000"/>
          </a:solidFill>
          <a:ln cap="flat" cmpd="sng" w="76200">
            <a:solidFill>
              <a:srgbClr val="00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en-US" sz="3000" u="sng">
                <a:solidFill>
                  <a:srgbClr val="FFFFFF"/>
                </a:solidFill>
                <a:hlinkClick r:id="rId4">
                  <a:extLst>
                    <a:ext uri="{A12FA001-AC4F-418D-AE19-62706E023703}">
                      <ahyp:hlinkClr val="tx"/>
                    </a:ext>
                  </a:extLst>
                </a:hlinkClick>
              </a:rPr>
              <a:t>https://codepen.io/</a:t>
            </a:r>
            <a:endParaRPr i="0" sz="3000" u="none" cap="none" strike="noStrike">
              <a:solidFill>
                <a:srgbClr val="FFFFFF"/>
              </a:solidFill>
            </a:endParaRPr>
          </a:p>
        </p:txBody>
      </p:sp>
      <p:sp>
        <p:nvSpPr>
          <p:cNvPr id="1135" name="Google Shape;1135;p106"/>
          <p:cNvSpPr/>
          <p:nvPr/>
        </p:nvSpPr>
        <p:spPr>
          <a:xfrm>
            <a:off x="382901" y="53225"/>
            <a:ext cx="7918500" cy="4371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sz="2400">
                <a:solidFill>
                  <a:srgbClr val="8F4B6C"/>
                </a:solidFill>
                <a:latin typeface="Raleway SemiBold"/>
                <a:ea typeface="Raleway SemiBold"/>
                <a:cs typeface="Raleway SemiBold"/>
                <a:sym typeface="Raleway SemiBold"/>
              </a:rPr>
              <a:t>C</a:t>
            </a:r>
            <a:r>
              <a:rPr b="0" i="0" lang="en-US" sz="2400" u="none" cap="none" strike="noStrike">
                <a:solidFill>
                  <a:srgbClr val="8F4B6C"/>
                </a:solidFill>
                <a:latin typeface="Raleway SemiBold"/>
                <a:ea typeface="Raleway SemiBold"/>
                <a:cs typeface="Raleway SemiBold"/>
                <a:sym typeface="Raleway SemiBold"/>
              </a:rPr>
              <a:t>reat</a:t>
            </a:r>
            <a:r>
              <a:rPr lang="en-US" sz="2400">
                <a:solidFill>
                  <a:srgbClr val="8F4B6C"/>
                </a:solidFill>
                <a:latin typeface="Raleway SemiBold"/>
                <a:ea typeface="Raleway SemiBold"/>
                <a:cs typeface="Raleway SemiBold"/>
                <a:sym typeface="Raleway SemiBold"/>
              </a:rPr>
              <a:t>ing co</a:t>
            </a:r>
            <a:r>
              <a:rPr b="0" i="0" lang="en-US" sz="2400" u="none" cap="none" strike="noStrike">
                <a:solidFill>
                  <a:srgbClr val="8F4B6C"/>
                </a:solidFill>
                <a:latin typeface="Raleway SemiBold"/>
                <a:ea typeface="Raleway SemiBold"/>
                <a:cs typeface="Raleway SemiBold"/>
                <a:sym typeface="Raleway SemiBold"/>
              </a:rPr>
              <a:t>depen</a:t>
            </a:r>
            <a:r>
              <a:rPr lang="en-US" sz="2400">
                <a:solidFill>
                  <a:srgbClr val="8F4B6C"/>
                </a:solidFill>
                <a:latin typeface="Raleway SemiBold"/>
                <a:ea typeface="Raleway SemiBold"/>
                <a:cs typeface="Raleway SemiBold"/>
                <a:sym typeface="Raleway SemiBold"/>
              </a:rPr>
              <a:t> accounts on codepen.io</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9" name="Shape 1139"/>
        <p:cNvGrpSpPr/>
        <p:nvPr/>
      </p:nvGrpSpPr>
      <p:grpSpPr>
        <a:xfrm>
          <a:off x="0" y="0"/>
          <a:ext cx="0" cy="0"/>
          <a:chOff x="0" y="0"/>
          <a:chExt cx="0" cy="0"/>
        </a:xfrm>
      </p:grpSpPr>
      <p:sp>
        <p:nvSpPr>
          <p:cNvPr id="1140" name="Google Shape;1140;p10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41" name="Google Shape;1141;p107"/>
          <p:cNvSpPr txBox="1"/>
          <p:nvPr>
            <p:ph idx="1" type="body"/>
          </p:nvPr>
        </p:nvSpPr>
        <p:spPr>
          <a:xfrm>
            <a:off x="2621975" y="1361500"/>
            <a:ext cx="6232800" cy="1049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US" sz="2400">
                <a:latin typeface="Arial"/>
                <a:ea typeface="Arial"/>
                <a:cs typeface="Arial"/>
                <a:sym typeface="Arial"/>
              </a:rPr>
              <a:t>Any problem while creating the codepen accounts?</a:t>
            </a:r>
            <a:endParaRPr b="1" sz="2400">
              <a:latin typeface="Arial"/>
              <a:ea typeface="Arial"/>
              <a:cs typeface="Arial"/>
              <a:sym typeface="Arial"/>
            </a:endParaRPr>
          </a:p>
          <a:p>
            <a:pPr indent="0" lvl="0" marL="0" rtl="0" algn="ctr">
              <a:spcBef>
                <a:spcPts val="600"/>
              </a:spcBef>
              <a:spcAft>
                <a:spcPts val="0"/>
              </a:spcAft>
              <a:buNone/>
            </a:pPr>
            <a:r>
              <a:t/>
            </a:r>
            <a:endParaRPr b="1" sz="2400">
              <a:latin typeface="Arial"/>
              <a:ea typeface="Arial"/>
              <a:cs typeface="Arial"/>
              <a:sym typeface="Arial"/>
            </a:endParaRPr>
          </a:p>
          <a:p>
            <a:pPr indent="0" lvl="0" marL="0" rtl="0" algn="ctr">
              <a:spcBef>
                <a:spcPts val="600"/>
              </a:spcBef>
              <a:spcAft>
                <a:spcPts val="0"/>
              </a:spcAft>
              <a:buNone/>
            </a:pPr>
            <a:r>
              <a:rPr b="1" lang="en-US">
                <a:latin typeface="Arial"/>
                <a:ea typeface="Arial"/>
                <a:cs typeface="Arial"/>
                <a:sym typeface="Arial"/>
              </a:rPr>
              <a:t>(Please answer the question on Pear Deck)</a:t>
            </a:r>
            <a:endParaRPr b="1">
              <a:latin typeface="Arial"/>
              <a:ea typeface="Arial"/>
              <a:cs typeface="Arial"/>
              <a:sym typeface="Arial"/>
            </a:endParaRPr>
          </a:p>
        </p:txBody>
      </p:sp>
      <p:pic>
        <p:nvPicPr>
          <p:cNvPr id="1142" name="Google Shape;1142;p10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143" name="Google Shape;1143;p10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7"/>
          <p:cNvSpPr/>
          <p:nvPr/>
        </p:nvSpPr>
        <p:spPr>
          <a:xfrm>
            <a:off x="382900" y="53225"/>
            <a:ext cx="8517900" cy="4371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sz="3000">
                <a:solidFill>
                  <a:srgbClr val="8F4B6C"/>
                </a:solidFill>
                <a:latin typeface="Raleway SemiBold"/>
                <a:ea typeface="Raleway SemiBold"/>
                <a:cs typeface="Raleway SemiBold"/>
                <a:sym typeface="Raleway SemiBold"/>
              </a:rPr>
              <a:t>C</a:t>
            </a:r>
            <a:r>
              <a:rPr b="0" i="0" lang="en-US" sz="3000" u="none" cap="none" strike="noStrike">
                <a:solidFill>
                  <a:srgbClr val="8F4B6C"/>
                </a:solidFill>
                <a:latin typeface="Raleway SemiBold"/>
                <a:ea typeface="Raleway SemiBold"/>
                <a:cs typeface="Raleway SemiBold"/>
                <a:sym typeface="Raleway SemiBold"/>
              </a:rPr>
              <a:t>reat</a:t>
            </a:r>
            <a:r>
              <a:rPr lang="en-US" sz="3000">
                <a:solidFill>
                  <a:srgbClr val="8F4B6C"/>
                </a:solidFill>
                <a:latin typeface="Raleway SemiBold"/>
                <a:ea typeface="Raleway SemiBold"/>
                <a:cs typeface="Raleway SemiBold"/>
                <a:sym typeface="Raleway SemiBold"/>
              </a:rPr>
              <a:t>ing co</a:t>
            </a:r>
            <a:r>
              <a:rPr b="0" i="0" lang="en-US" sz="3000" u="none" cap="none" strike="noStrike">
                <a:solidFill>
                  <a:srgbClr val="8F4B6C"/>
                </a:solidFill>
                <a:latin typeface="Raleway SemiBold"/>
                <a:ea typeface="Raleway SemiBold"/>
                <a:cs typeface="Raleway SemiBold"/>
                <a:sym typeface="Raleway SemiBold"/>
              </a:rPr>
              <a:t>depen</a:t>
            </a:r>
            <a:r>
              <a:rPr lang="en-US" sz="3000">
                <a:solidFill>
                  <a:srgbClr val="8F4B6C"/>
                </a:solidFill>
                <a:latin typeface="Raleway SemiBold"/>
                <a:ea typeface="Raleway SemiBold"/>
                <a:cs typeface="Raleway SemiBold"/>
                <a:sym typeface="Raleway SemiBold"/>
              </a:rPr>
              <a:t> accounts on codepen.io</a:t>
            </a:r>
            <a:endParaRPr sz="3000"/>
          </a:p>
        </p:txBody>
      </p:sp>
      <p:pic>
        <p:nvPicPr>
          <p:cNvPr id="1145" name="Google Shape;1145;p107"/>
          <p:cNvPicPr preferRelativeResize="0"/>
          <p:nvPr/>
        </p:nvPicPr>
        <p:blipFill>
          <a:blip r:embed="rId6">
            <a:alphaModFix/>
          </a:blip>
          <a:stretch>
            <a:fillRect/>
          </a:stretch>
        </p:blipFill>
        <p:spPr>
          <a:xfrm>
            <a:off x="220322" y="911822"/>
            <a:ext cx="1997500" cy="3095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9" name="Shape 1149"/>
        <p:cNvGrpSpPr/>
        <p:nvPr/>
      </p:nvGrpSpPr>
      <p:grpSpPr>
        <a:xfrm>
          <a:off x="0" y="0"/>
          <a:ext cx="0" cy="0"/>
          <a:chOff x="0" y="0"/>
          <a:chExt cx="0" cy="0"/>
        </a:xfrm>
      </p:grpSpPr>
      <p:pic>
        <p:nvPicPr>
          <p:cNvPr id="1150" name="Google Shape;1150;p108"/>
          <p:cNvPicPr preferRelativeResize="0"/>
          <p:nvPr/>
        </p:nvPicPr>
        <p:blipFill>
          <a:blip r:embed="rId3">
            <a:alphaModFix/>
          </a:blip>
          <a:stretch>
            <a:fillRect/>
          </a:stretch>
        </p:blipFill>
        <p:spPr>
          <a:xfrm>
            <a:off x="1723675" y="1549725"/>
            <a:ext cx="6321077" cy="3555625"/>
          </a:xfrm>
          <a:prstGeom prst="rect">
            <a:avLst/>
          </a:prstGeom>
          <a:noFill/>
          <a:ln>
            <a:noFill/>
          </a:ln>
        </p:spPr>
      </p:pic>
      <p:sp>
        <p:nvSpPr>
          <p:cNvPr id="1151" name="Google Shape;1151;p10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52" name="Google Shape;1152;p108"/>
          <p:cNvPicPr preferRelativeResize="0"/>
          <p:nvPr/>
        </p:nvPicPr>
        <p:blipFill rotWithShape="1">
          <a:blip r:embed="rId4">
            <a:alphaModFix/>
          </a:blip>
          <a:srcRect b="16912" l="8397" r="6698" t="14921"/>
          <a:stretch/>
        </p:blipFill>
        <p:spPr>
          <a:xfrm>
            <a:off x="0" y="0"/>
            <a:ext cx="5197275" cy="1390825"/>
          </a:xfrm>
          <a:prstGeom prst="rect">
            <a:avLst/>
          </a:prstGeom>
          <a:noFill/>
          <a:ln>
            <a:noFill/>
          </a:ln>
        </p:spPr>
      </p:pic>
      <p:sp>
        <p:nvSpPr>
          <p:cNvPr id="1153" name="Google Shape;1153;p108"/>
          <p:cNvSpPr/>
          <p:nvPr/>
        </p:nvSpPr>
        <p:spPr>
          <a:xfrm>
            <a:off x="3894475" y="1390825"/>
            <a:ext cx="3871500" cy="311700"/>
          </a:xfrm>
          <a:prstGeom prst="rect">
            <a:avLst/>
          </a:prstGeom>
          <a:solidFill>
            <a:srgbClr val="FFFFFF"/>
          </a:solid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a:solidFill>
                  <a:srgbClr val="8F4B6C"/>
                </a:solidFill>
                <a:latin typeface="Raleway SemiBold"/>
                <a:ea typeface="Raleway SemiBold"/>
                <a:cs typeface="Raleway SemiBold"/>
                <a:sym typeface="Raleway SemiBold"/>
              </a:rPr>
              <a:t>C</a:t>
            </a:r>
            <a:r>
              <a:rPr b="0" i="0" lang="en-US" u="none" cap="none" strike="noStrike">
                <a:solidFill>
                  <a:srgbClr val="8F4B6C"/>
                </a:solidFill>
                <a:latin typeface="Raleway SemiBold"/>
                <a:ea typeface="Raleway SemiBold"/>
                <a:cs typeface="Raleway SemiBold"/>
                <a:sym typeface="Raleway SemiBold"/>
              </a:rPr>
              <a:t>reat</a:t>
            </a:r>
            <a:r>
              <a:rPr lang="en-US">
                <a:solidFill>
                  <a:srgbClr val="8F4B6C"/>
                </a:solidFill>
                <a:latin typeface="Raleway SemiBold"/>
                <a:ea typeface="Raleway SemiBold"/>
                <a:cs typeface="Raleway SemiBold"/>
                <a:sym typeface="Raleway SemiBold"/>
              </a:rPr>
              <a:t>ing “Hello World” page </a:t>
            </a:r>
            <a:r>
              <a:rPr b="0" i="0" lang="en-US" u="none" cap="none" strike="noStrike">
                <a:solidFill>
                  <a:srgbClr val="8F4B6C"/>
                </a:solidFill>
                <a:latin typeface="Raleway SemiBold"/>
                <a:ea typeface="Raleway SemiBold"/>
                <a:cs typeface="Raleway SemiBold"/>
                <a:sym typeface="Raleway SemiBold"/>
              </a:rPr>
              <a:t>on </a:t>
            </a:r>
            <a:r>
              <a:rPr lang="en-US">
                <a:solidFill>
                  <a:srgbClr val="8F4B6C"/>
                </a:solidFill>
                <a:latin typeface="Raleway SemiBold"/>
                <a:ea typeface="Raleway SemiBold"/>
                <a:cs typeface="Raleway SemiBold"/>
                <a:sym typeface="Raleway SemiBold"/>
              </a:rPr>
              <a:t>co</a:t>
            </a:r>
            <a:r>
              <a:rPr b="0" i="0" lang="en-US" u="none" cap="none" strike="noStrike">
                <a:solidFill>
                  <a:srgbClr val="8F4B6C"/>
                </a:solidFill>
                <a:latin typeface="Raleway SemiBold"/>
                <a:ea typeface="Raleway SemiBold"/>
                <a:cs typeface="Raleway SemiBold"/>
                <a:sym typeface="Raleway SemiBold"/>
              </a:rPr>
              <a:t>depen.io</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7" name="Shape 1157"/>
        <p:cNvGrpSpPr/>
        <p:nvPr/>
      </p:nvGrpSpPr>
      <p:grpSpPr>
        <a:xfrm>
          <a:off x="0" y="0"/>
          <a:ext cx="0" cy="0"/>
          <a:chOff x="0" y="0"/>
          <a:chExt cx="0" cy="0"/>
        </a:xfrm>
      </p:grpSpPr>
      <p:sp>
        <p:nvSpPr>
          <p:cNvPr id="1158" name="Google Shape;1158;p10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9" name="Google Shape;1159;p109"/>
          <p:cNvSpPr txBox="1"/>
          <p:nvPr>
            <p:ph type="title"/>
          </p:nvPr>
        </p:nvSpPr>
        <p:spPr>
          <a:xfrm>
            <a:off x="304800" y="1164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en-US" sz="3000">
                <a:solidFill>
                  <a:srgbClr val="8F4B6C"/>
                </a:solidFill>
              </a:rPr>
              <a:t>Installing VS Code</a:t>
            </a:r>
            <a:endParaRPr sz="3000">
              <a:solidFill>
                <a:srgbClr val="8F4B6C"/>
              </a:solidFill>
            </a:endParaRPr>
          </a:p>
        </p:txBody>
      </p:sp>
      <p:pic>
        <p:nvPicPr>
          <p:cNvPr id="1160" name="Google Shape;1160;p109"/>
          <p:cNvPicPr preferRelativeResize="0"/>
          <p:nvPr/>
        </p:nvPicPr>
        <p:blipFill rotWithShape="1">
          <a:blip r:embed="rId3">
            <a:alphaModFix/>
          </a:blip>
          <a:srcRect b="3715" l="0" r="0" t="3175"/>
          <a:stretch/>
        </p:blipFill>
        <p:spPr>
          <a:xfrm>
            <a:off x="222950" y="546225"/>
            <a:ext cx="8643048" cy="4526726"/>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4" name="Shape 1164"/>
        <p:cNvGrpSpPr/>
        <p:nvPr/>
      </p:nvGrpSpPr>
      <p:grpSpPr>
        <a:xfrm>
          <a:off x="0" y="0"/>
          <a:ext cx="0" cy="0"/>
          <a:chOff x="0" y="0"/>
          <a:chExt cx="0" cy="0"/>
        </a:xfrm>
      </p:grpSpPr>
      <p:sp>
        <p:nvSpPr>
          <p:cNvPr id="1165" name="Google Shape;1165;p1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66" name="Google Shape;1166;p110"/>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lang="en-US">
                <a:solidFill>
                  <a:srgbClr val="8F4B6C"/>
                </a:solidFill>
              </a:rPr>
              <a:t>Installing VS Code</a:t>
            </a:r>
            <a:endParaRPr>
              <a:solidFill>
                <a:srgbClr val="8F4B6C"/>
              </a:solidFill>
            </a:endParaRPr>
          </a:p>
        </p:txBody>
      </p:sp>
      <p:sp>
        <p:nvSpPr>
          <p:cNvPr id="1167" name="Google Shape;1167;p110"/>
          <p:cNvSpPr txBox="1"/>
          <p:nvPr/>
        </p:nvSpPr>
        <p:spPr>
          <a:xfrm>
            <a:off x="67600" y="4428100"/>
            <a:ext cx="9038400" cy="665700"/>
          </a:xfrm>
          <a:prstGeom prst="rect">
            <a:avLst/>
          </a:prstGeom>
          <a:solidFill>
            <a:srgbClr val="FFE59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3600" u="sng" cap="none" strike="noStrike">
                <a:solidFill>
                  <a:srgbClr val="000000"/>
                </a:solidFill>
                <a:latin typeface="Arial"/>
                <a:ea typeface="Arial"/>
                <a:cs typeface="Arial"/>
                <a:sym typeface="Arial"/>
                <a:hlinkClick r:id="rId3">
                  <a:extLst>
                    <a:ext uri="{A12FA001-AC4F-418D-AE19-62706E023703}">
                      <ahyp:hlinkClr val="tx"/>
                    </a:ext>
                  </a:extLst>
                </a:hlinkClick>
              </a:rPr>
              <a:t>https://code.visualstudio.com/Download</a:t>
            </a:r>
            <a:endParaRPr b="0" i="0" sz="3600" u="none" cap="none" strike="noStrike">
              <a:solidFill>
                <a:srgbClr val="8F4B6C"/>
              </a:solidFill>
              <a:latin typeface="Raleway SemiBold"/>
              <a:ea typeface="Raleway SemiBold"/>
              <a:cs typeface="Raleway SemiBold"/>
              <a:sym typeface="Raleway SemiBold"/>
            </a:endParaRPr>
          </a:p>
        </p:txBody>
      </p:sp>
      <p:pic>
        <p:nvPicPr>
          <p:cNvPr id="1168" name="Google Shape;1168;p110"/>
          <p:cNvPicPr preferRelativeResize="0"/>
          <p:nvPr/>
        </p:nvPicPr>
        <p:blipFill rotWithShape="1">
          <a:blip r:embed="rId4">
            <a:alphaModFix/>
          </a:blip>
          <a:srcRect b="32529" l="4756" r="4127" t="34034"/>
          <a:stretch/>
        </p:blipFill>
        <p:spPr>
          <a:xfrm>
            <a:off x="67600" y="3641100"/>
            <a:ext cx="4257421" cy="787000"/>
          </a:xfrm>
          <a:prstGeom prst="rect">
            <a:avLst/>
          </a:prstGeom>
          <a:noFill/>
          <a:ln>
            <a:noFill/>
          </a:ln>
        </p:spPr>
      </p:pic>
      <p:pic>
        <p:nvPicPr>
          <p:cNvPr id="1169" name="Google Shape;1169;p110"/>
          <p:cNvPicPr preferRelativeResize="0"/>
          <p:nvPr/>
        </p:nvPicPr>
        <p:blipFill>
          <a:blip r:embed="rId5">
            <a:alphaModFix/>
          </a:blip>
          <a:stretch>
            <a:fillRect/>
          </a:stretch>
        </p:blipFill>
        <p:spPr>
          <a:xfrm>
            <a:off x="302300" y="949400"/>
            <a:ext cx="3829050" cy="2000250"/>
          </a:xfrm>
          <a:prstGeom prst="rect">
            <a:avLst/>
          </a:prstGeom>
          <a:noFill/>
          <a:ln>
            <a:noFill/>
          </a:ln>
        </p:spPr>
      </p:pic>
      <p:pic>
        <p:nvPicPr>
          <p:cNvPr id="1170" name="Google Shape;1170;p110"/>
          <p:cNvPicPr preferRelativeResize="0"/>
          <p:nvPr/>
        </p:nvPicPr>
        <p:blipFill rotWithShape="1">
          <a:blip r:embed="rId6">
            <a:alphaModFix/>
          </a:blip>
          <a:srcRect b="35089" l="9446" r="9397" t="32876"/>
          <a:stretch/>
        </p:blipFill>
        <p:spPr>
          <a:xfrm>
            <a:off x="67600" y="2863775"/>
            <a:ext cx="4257450" cy="787001"/>
          </a:xfrm>
          <a:prstGeom prst="rect">
            <a:avLst/>
          </a:prstGeom>
          <a:noFill/>
          <a:ln>
            <a:noFill/>
          </a:ln>
        </p:spPr>
      </p:pic>
      <p:pic>
        <p:nvPicPr>
          <p:cNvPr id="1171" name="Google Shape;1171;p110"/>
          <p:cNvPicPr preferRelativeResize="0"/>
          <p:nvPr/>
        </p:nvPicPr>
        <p:blipFill>
          <a:blip r:embed="rId7">
            <a:alphaModFix/>
          </a:blip>
          <a:stretch>
            <a:fillRect/>
          </a:stretch>
        </p:blipFill>
        <p:spPr>
          <a:xfrm>
            <a:off x="6320494" y="1176675"/>
            <a:ext cx="1883000" cy="1255350"/>
          </a:xfrm>
          <a:prstGeom prst="rect">
            <a:avLst/>
          </a:prstGeom>
          <a:noFill/>
          <a:ln>
            <a:noFill/>
          </a:ln>
        </p:spPr>
      </p:pic>
      <p:pic>
        <p:nvPicPr>
          <p:cNvPr id="1172" name="Google Shape;1172;p110"/>
          <p:cNvPicPr preferRelativeResize="0"/>
          <p:nvPr/>
        </p:nvPicPr>
        <p:blipFill rotWithShape="1">
          <a:blip r:embed="rId8">
            <a:alphaModFix/>
          </a:blip>
          <a:srcRect b="11402" l="0" r="0" t="13336"/>
          <a:stretch/>
        </p:blipFill>
        <p:spPr>
          <a:xfrm>
            <a:off x="6014763" y="2432025"/>
            <a:ext cx="2494484" cy="665700"/>
          </a:xfrm>
          <a:prstGeom prst="rect">
            <a:avLst/>
          </a:prstGeom>
          <a:noFill/>
          <a:ln>
            <a:noFill/>
          </a:ln>
        </p:spPr>
      </p:pic>
      <p:pic>
        <p:nvPicPr>
          <p:cNvPr id="1173" name="Google Shape;1173;p110"/>
          <p:cNvPicPr preferRelativeResize="0"/>
          <p:nvPr/>
        </p:nvPicPr>
        <p:blipFill rotWithShape="1">
          <a:blip r:embed="rId9">
            <a:alphaModFix/>
          </a:blip>
          <a:srcRect b="37539" l="16687" r="16184" t="40930"/>
          <a:stretch/>
        </p:blipFill>
        <p:spPr>
          <a:xfrm>
            <a:off x="5741350" y="3132009"/>
            <a:ext cx="3041300" cy="548679"/>
          </a:xfrm>
          <a:prstGeom prst="rect">
            <a:avLst/>
          </a:prstGeom>
          <a:noFill/>
          <a:ln>
            <a:noFill/>
          </a:ln>
        </p:spPr>
      </p:pic>
      <p:cxnSp>
        <p:nvCxnSpPr>
          <p:cNvPr id="1174" name="Google Shape;1174;p110"/>
          <p:cNvCxnSpPr/>
          <p:nvPr/>
        </p:nvCxnSpPr>
        <p:spPr>
          <a:xfrm>
            <a:off x="5919600" y="1509900"/>
            <a:ext cx="2761200" cy="2349300"/>
          </a:xfrm>
          <a:prstGeom prst="straightConnector1">
            <a:avLst/>
          </a:prstGeom>
          <a:noFill/>
          <a:ln cap="flat" cmpd="sng" w="76200">
            <a:solidFill>
              <a:srgbClr val="FF0000"/>
            </a:solidFill>
            <a:prstDash val="solid"/>
            <a:round/>
            <a:headEnd len="med" w="med" type="none"/>
            <a:tailEnd len="med" w="med" type="none"/>
          </a:ln>
        </p:spPr>
      </p:cxnSp>
      <p:cxnSp>
        <p:nvCxnSpPr>
          <p:cNvPr id="1175" name="Google Shape;1175;p110"/>
          <p:cNvCxnSpPr/>
          <p:nvPr/>
        </p:nvCxnSpPr>
        <p:spPr>
          <a:xfrm flipH="1" rot="10800000">
            <a:off x="5945325" y="1460425"/>
            <a:ext cx="2323800" cy="24750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1904425" y="2451425"/>
            <a:ext cx="5548500" cy="1720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3600"/>
              <a:t>List the Internet Browsers you know by name.</a:t>
            </a:r>
            <a:endParaRPr sz="3600"/>
          </a:p>
        </p:txBody>
      </p:sp>
      <p:sp>
        <p:nvSpPr>
          <p:cNvPr id="391" name="Google Shape;391;p32"/>
          <p:cNvSpPr txBox="1"/>
          <p:nvPr>
            <p:ph idx="12" type="sldNum"/>
          </p:nvPr>
        </p:nvSpPr>
        <p:spPr>
          <a:xfrm>
            <a:off x="8657772" y="464324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92" name="Google Shape;392;p3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93" name="Google Shape;393;p3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32"/>
          <p:cNvPicPr preferRelativeResize="0"/>
          <p:nvPr/>
        </p:nvPicPr>
        <p:blipFill>
          <a:blip r:embed="rId6">
            <a:alphaModFix/>
          </a:blip>
          <a:stretch>
            <a:fillRect/>
          </a:stretch>
        </p:blipFill>
        <p:spPr>
          <a:xfrm>
            <a:off x="3923175" y="182775"/>
            <a:ext cx="1297650" cy="201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